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15" r:id="rId2"/>
    <p:sldId id="511" r:id="rId3"/>
    <p:sldId id="397" r:id="rId4"/>
    <p:sldId id="258" r:id="rId5"/>
    <p:sldId id="963" r:id="rId6"/>
    <p:sldId id="964" r:id="rId7"/>
    <p:sldId id="910" r:id="rId8"/>
    <p:sldId id="965" r:id="rId9"/>
    <p:sldId id="966" r:id="rId10"/>
    <p:sldId id="259" r:id="rId11"/>
    <p:sldId id="260" r:id="rId12"/>
    <p:sldId id="261" r:id="rId13"/>
    <p:sldId id="262" r:id="rId14"/>
    <p:sldId id="437" r:id="rId15"/>
    <p:sldId id="438" r:id="rId16"/>
    <p:sldId id="439" r:id="rId17"/>
    <p:sldId id="336" r:id="rId18"/>
    <p:sldId id="517" r:id="rId19"/>
    <p:sldId id="491" r:id="rId20"/>
    <p:sldId id="349" r:id="rId21"/>
    <p:sldId id="532" r:id="rId22"/>
    <p:sldId id="967" r:id="rId23"/>
    <p:sldId id="934" r:id="rId24"/>
    <p:sldId id="947" r:id="rId25"/>
    <p:sldId id="911" r:id="rId26"/>
    <p:sldId id="912" r:id="rId27"/>
    <p:sldId id="968" r:id="rId28"/>
    <p:sldId id="913" r:id="rId29"/>
    <p:sldId id="949" r:id="rId30"/>
    <p:sldId id="914" r:id="rId31"/>
    <p:sldId id="950" r:id="rId32"/>
    <p:sldId id="921" r:id="rId33"/>
    <p:sldId id="939" r:id="rId34"/>
    <p:sldId id="942" r:id="rId35"/>
    <p:sldId id="974" r:id="rId36"/>
    <p:sldId id="938" r:id="rId37"/>
    <p:sldId id="969" r:id="rId38"/>
    <p:sldId id="970" r:id="rId39"/>
    <p:sldId id="971" r:id="rId40"/>
    <p:sldId id="972" r:id="rId41"/>
    <p:sldId id="931" r:id="rId42"/>
    <p:sldId id="977" r:id="rId43"/>
    <p:sldId id="943" r:id="rId44"/>
    <p:sldId id="975" r:id="rId45"/>
    <p:sldId id="976" r:id="rId46"/>
    <p:sldId id="973" r:id="rId47"/>
    <p:sldId id="958" r:id="rId48"/>
    <p:sldId id="959" r:id="rId49"/>
    <p:sldId id="960" r:id="rId50"/>
    <p:sldId id="961" r:id="rId51"/>
    <p:sldId id="962" r:id="rId52"/>
    <p:sldId id="635" r:id="rId53"/>
    <p:sldId id="499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33" autoAdjust="0"/>
  </p:normalViewPr>
  <p:slideViewPr>
    <p:cSldViewPr snapToGrid="0">
      <p:cViewPr varScale="1">
        <p:scale>
          <a:sx n="51" d="100"/>
          <a:sy n="51" d="100"/>
        </p:scale>
        <p:origin x="12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DDBF3-6091-40DF-A99D-F374859FE458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00902-5A9D-4FDB-855B-AC15CA5FC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4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6A88B-A956-BF4F-AD0A-9AA2CEDEB924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7495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Работа со схемами – для прямой речи. 2 типа заданий, где отмечено желтым кружком, куда поставить знаки препинания. И более сложные, без этих подсказок.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00902-5A9D-4FDB-855B-AC15CA5FC22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17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Работа с текстом – Тематические подборки. Проверяется понимание,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00902-5A9D-4FDB-855B-AC15CA5FC22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88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Работа с интерпретацией – к тексту нужно подобрать подходящее выражение.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00902-5A9D-4FDB-855B-AC15CA5FC229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09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fb88e64b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fb88e64b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7793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fb88e64b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fb88e64b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2215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fb88e64b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fb88e64b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345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fb88e64b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fb88e64b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7316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fb88e64b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fb88e64b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859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6A88B-A956-BF4F-AD0A-9AA2CEDEB924}" type="slidenum">
              <a:rPr lang="x-none" smtClean="0"/>
              <a:t>53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470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07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fb88e64b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fb88e64b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0820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fb88e64b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fb88e64b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162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Задания не как в ВПР, но связанные с проверяемыми умениями, охватывают максимум умений.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00902-5A9D-4FDB-855B-AC15CA5FC22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6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Контрольное списывание полезно для подготовки к диктанту. Есть задания разных типов в ЯУ. Воспользоваться как задание для </a:t>
            </a:r>
            <a:r>
              <a:rPr lang="ru-RU" dirty="0" err="1"/>
              <a:t>автоматич.проверки</a:t>
            </a:r>
            <a:r>
              <a:rPr lang="ru-RU" dirty="0"/>
              <a:t>, сочетание формы работы, мотивация. Ценность – в содержании заданий. Списать, обсудить, современная детская литература.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00902-5A9D-4FDB-855B-AC15CA5FC22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из Раздела орфография из ЯУ. Например, на пре-и при-. Разные механики. Образность – как потенциал для учителя в развитие задания в оффлайн.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00902-5A9D-4FDB-855B-AC15CA5FC22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19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Механика распределения. Слова с непроизносимыми согласными. Развить в «напиши рассказ». Добавь еще такие же словосочетания.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00902-5A9D-4FDB-855B-AC15CA5FC22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92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раздела </a:t>
            </a:r>
            <a:r>
              <a:rPr lang="ru-RU" dirty="0" err="1"/>
              <a:t>Синаксис</a:t>
            </a:r>
            <a:r>
              <a:rPr lang="ru-RU" dirty="0"/>
              <a:t> и пунктуация. Задания «работа с языковой моделью», где видна синтаксическая роль. Мотивация.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00902-5A9D-4FDB-855B-AC15CA5FC22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9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D792-B362-4355-BDCA-2F88E244F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F368C-6123-46BC-9EA7-25AC165B0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19585-4E56-479C-AAF1-FD992B2D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9506-F304-4910-AFF0-2AB5B50303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A1F3C-4316-45EF-A1D8-39510702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89390-1834-4B68-8BC6-837D8AD1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C14-8B85-4AD8-99C2-F314E7555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84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3E92B-E37A-46A7-AF9A-00A1CC683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98C79-35ED-4B16-B2F7-3694043A7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EC291-E1B8-4197-9054-9A8ECDE3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9506-F304-4910-AFF0-2AB5B50303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5773B-1199-4085-89C2-E9EAEC69F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8066E-FD9B-4B64-806B-4ED41FDC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C14-8B85-4AD8-99C2-F314E7555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1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D0EBB-B2C3-46C8-922B-4C4DCCDD8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5003A-BCBD-43A8-B279-AFE4B3489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BCA60-21A9-4A23-9E3C-4EDBDD46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9506-F304-4910-AFF0-2AB5B50303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74CEE-00B9-4537-B0A3-ECA67C5DE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05D33-31F4-431E-9551-2F7167F8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C14-8B85-4AD8-99C2-F314E7555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4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246E55B2-9382-A445-ADE5-80A00E9389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515" y="474980"/>
            <a:ext cx="2178341" cy="37852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Image">
            <a:extLst>
              <a:ext uri="{FF2B5EF4-FFF2-40B4-BE49-F238E27FC236}">
                <a16:creationId xmlns:a16="http://schemas.microsoft.com/office/drawing/2014/main" id="{ED46AB05-F41B-EF45-8482-FC7C9B03564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53926" y="1385533"/>
            <a:ext cx="8238073" cy="49758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C3B263-1B0D-6041-A526-5C6604524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810" y="1249216"/>
            <a:ext cx="7677283" cy="217054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76DF48FC-60A0-D347-9E21-B26FAC535E8D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 rot="16200000">
            <a:off x="10627667" y="5191991"/>
            <a:ext cx="2042855" cy="4483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SzTx/>
              <a:buNone/>
              <a:defRPr sz="250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eorgia"/>
              </a:defRPr>
            </a:lvl1pPr>
          </a:lstStyle>
          <a:p>
            <a:r>
              <a:rPr lang="ru-RU" dirty="0"/>
              <a:t>123</a:t>
            </a:r>
            <a:r>
              <a:rPr lang="en-US" dirty="0"/>
              <a:t>.</a:t>
            </a:r>
            <a:r>
              <a:rPr lang="en-US" dirty="0" err="1"/>
              <a:t>ya.ru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45024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124168" y="1162263"/>
            <a:ext cx="12441129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" name="Image">
            <a:extLst>
              <a:ext uri="{FF2B5EF4-FFF2-40B4-BE49-F238E27FC236}">
                <a16:creationId xmlns:a16="http://schemas.microsoft.com/office/drawing/2014/main" id="{0E6FF628-BD40-564F-99DE-1CC7472C2B5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875465" y="1559377"/>
            <a:ext cx="3843151" cy="529862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45" y="0"/>
            <a:ext cx="11243192" cy="114527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3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CB44FD9-8BC5-3941-A7E0-6CA070C2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9578" y="4454762"/>
            <a:ext cx="3533802" cy="144911"/>
          </a:xfrm>
          <a:prstGeom prst="rect">
            <a:avLst/>
          </a:prstGeom>
        </p:spPr>
        <p:txBody>
          <a:bodyPr anchor="ctr"/>
          <a:lstStyle>
            <a:lvl1pPr algn="l">
              <a:defRPr sz="750" spc="15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ЯНДЕКС.УЧЕБНИК ДЛЯ НАЧАЛЬНОЙ ШКОЛЫ</a:t>
            </a:r>
            <a:endParaRPr lang="x-none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9995B4-A7B1-CF4C-AA6C-4AE26A02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0958" y="6331742"/>
            <a:ext cx="471043" cy="526258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2C9453A-CD40-2A46-8D62-2D9C47CAD0B0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468991" y="1546428"/>
            <a:ext cx="6915380" cy="4797223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447675" indent="-447675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25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029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124168" y="1162263"/>
            <a:ext cx="12441129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903321-2970-ED48-BF26-6A158CF21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45" y="0"/>
            <a:ext cx="11243192" cy="114527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30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4A97BE-8862-A54D-942C-203621AA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9578" y="4454762"/>
            <a:ext cx="3533802" cy="144911"/>
          </a:xfrm>
          <a:prstGeom prst="rect">
            <a:avLst/>
          </a:prstGeom>
        </p:spPr>
        <p:txBody>
          <a:bodyPr anchor="ctr"/>
          <a:lstStyle>
            <a:lvl1pPr algn="l">
              <a:defRPr sz="750" spc="15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x-non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A353B9-4231-9F43-B971-A88DFE59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338" y="6412309"/>
            <a:ext cx="486283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0719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124168" y="1162263"/>
            <a:ext cx="12441129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3D82F9-CBA0-744D-BC7C-98E5D6A4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45" y="0"/>
            <a:ext cx="11243192" cy="114527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3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F9CD4A-4E45-514F-AB06-B975C3B4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9578" y="4454762"/>
            <a:ext cx="3533802" cy="144911"/>
          </a:xfrm>
          <a:prstGeom prst="rect">
            <a:avLst/>
          </a:prstGeom>
        </p:spPr>
        <p:txBody>
          <a:bodyPr anchor="ctr"/>
          <a:lstStyle>
            <a:lvl1pPr algn="l">
              <a:defRPr sz="750" spc="15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x-non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117E17-D9A1-4F4A-B511-4294C0CD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338" y="6412309"/>
            <a:ext cx="486283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464FED-5235-3745-8263-1CA9A2905431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83429" y="1557602"/>
            <a:ext cx="6943090" cy="480589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447675" indent="-447675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2500">
                <a:solidFill>
                  <a:schemeClr val="tx2"/>
                </a:solidFill>
              </a:defRPr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974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3364" y="-7018"/>
            <a:ext cx="12202129" cy="6859336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B1A60E-F117-3840-8092-5CC2B011C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750"/>
          <a:stretch/>
        </p:blipFill>
        <p:spPr>
          <a:xfrm>
            <a:off x="8039680" y="434975"/>
            <a:ext cx="4152320" cy="57594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D43929D-B2F4-AF4B-8825-40000CA71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26" y="388153"/>
            <a:ext cx="6363592" cy="2387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83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124168" y="1162263"/>
            <a:ext cx="12441129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D103BD-1B44-5D47-AEC3-A4062A86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45" y="0"/>
            <a:ext cx="11243192" cy="114527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3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Image">
            <a:extLst>
              <a:ext uri="{FF2B5EF4-FFF2-40B4-BE49-F238E27FC236}">
                <a16:creationId xmlns:a16="http://schemas.microsoft.com/office/drawing/2014/main" id="{9A9AAEDD-5428-964F-868A-3213E4D1D21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231709" y="1548012"/>
            <a:ext cx="759852" cy="5850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1000"/>
            </a:lvl1pPr>
          </a:lstStyle>
          <a:p>
            <a:endParaRPr/>
          </a:p>
        </p:txBody>
      </p:sp>
      <p:sp>
        <p:nvSpPr>
          <p:cNvPr id="18" name="Image">
            <a:extLst>
              <a:ext uri="{FF2B5EF4-FFF2-40B4-BE49-F238E27FC236}">
                <a16:creationId xmlns:a16="http://schemas.microsoft.com/office/drawing/2014/main" id="{E5087D5D-84EF-AE49-8E35-D637C02244B6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4316681" y="1548012"/>
            <a:ext cx="759852" cy="5850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1000"/>
            </a:lvl1pPr>
          </a:lstStyle>
          <a:p>
            <a:endParaRPr/>
          </a:p>
        </p:txBody>
      </p:sp>
      <p:sp>
        <p:nvSpPr>
          <p:cNvPr id="19" name="Image">
            <a:extLst>
              <a:ext uri="{FF2B5EF4-FFF2-40B4-BE49-F238E27FC236}">
                <a16:creationId xmlns:a16="http://schemas.microsoft.com/office/drawing/2014/main" id="{0F4755B3-093E-654C-B66E-30C77C160F13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68479" y="1548012"/>
            <a:ext cx="759852" cy="5850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1000"/>
            </a:lvl1pPr>
          </a:lstStyle>
          <a:p>
            <a:endParaRPr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733DF3E-C0EF-9140-AAD7-8A20FCE2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9578" y="4454762"/>
            <a:ext cx="3533802" cy="144911"/>
          </a:xfrm>
          <a:prstGeom prst="rect">
            <a:avLst/>
          </a:prstGeom>
        </p:spPr>
        <p:txBody>
          <a:bodyPr anchor="ctr"/>
          <a:lstStyle>
            <a:lvl1pPr algn="l">
              <a:defRPr sz="750" spc="15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x-none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DC5445F-6389-7B4B-BC8F-00531BDA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9316" y="6412309"/>
            <a:ext cx="214326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D3E2E5-6623-474C-B9FE-0DFF13CEE13B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468480" y="2339911"/>
            <a:ext cx="3540727" cy="4023584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447675" indent="-447675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25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411545D-199C-7D44-92C9-1009C31467FA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4316681" y="2339911"/>
            <a:ext cx="3540727" cy="4023584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447675" indent="-447675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25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508DDAE3-FD62-C045-A5E4-EA8F927F1897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8228930" y="2339911"/>
            <a:ext cx="3484407" cy="4023584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447675" indent="-447675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25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535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5003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124168" y="1162263"/>
            <a:ext cx="12441129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3D82F9-CBA0-744D-BC7C-98E5D6A4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45" y="0"/>
            <a:ext cx="11243192" cy="114527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3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F9CD4A-4E45-514F-AB06-B975C3B4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9578" y="4454762"/>
            <a:ext cx="3533802" cy="144911"/>
          </a:xfrm>
          <a:prstGeom prst="rect">
            <a:avLst/>
          </a:prstGeom>
        </p:spPr>
        <p:txBody>
          <a:bodyPr anchor="ctr"/>
          <a:lstStyle>
            <a:lvl1pPr algn="l">
              <a:defRPr sz="750" spc="15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x-non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117E17-D9A1-4F4A-B511-4294C0CD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9316" y="6412309"/>
            <a:ext cx="214326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464FED-5235-3745-8263-1CA9A2905431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83429" y="1557602"/>
            <a:ext cx="6943090" cy="480589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0" indent="0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None/>
              <a:tabLst/>
              <a:defRPr sz="2500">
                <a:solidFill>
                  <a:schemeClr val="tx2"/>
                </a:solidFill>
              </a:defRPr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222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6F53C136-864B-874A-BF98-F4441F5C6865}"/>
              </a:ext>
            </a:extLst>
          </p:cNvPr>
          <p:cNvSpPr/>
          <p:nvPr userDrawn="1"/>
        </p:nvSpPr>
        <p:spPr>
          <a:xfrm>
            <a:off x="3364" y="-7018"/>
            <a:ext cx="12202129" cy="685933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C97495-FD1E-AA49-AB8D-BE4EE8A12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4587" y="804183"/>
            <a:ext cx="5321646" cy="50736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D95B28-349B-4F48-A312-1978DE564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26" y="388153"/>
            <a:ext cx="6363592" cy="2387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4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3B96-9413-48F9-98DB-40C8DD4B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8AAF-963B-491F-A0B0-12FC3F37E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88A64-6372-4C2E-A8F5-6E4575CB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9506-F304-4910-AFF0-2AB5B50303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159F4-AB21-4F9A-A917-E4912FFE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0E215-E7F1-4BA1-B1EB-9151E5CE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C14-8B85-4AD8-99C2-F314E7555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13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D77BCA30-48FB-1A45-908A-2B9644A27AD4}"/>
              </a:ext>
            </a:extLst>
          </p:cNvPr>
          <p:cNvSpPr/>
          <p:nvPr userDrawn="1"/>
        </p:nvSpPr>
        <p:spPr>
          <a:xfrm>
            <a:off x="4321761" y="21"/>
            <a:ext cx="7880033" cy="6857959"/>
          </a:xfrm>
          <a:prstGeom prst="rect">
            <a:avLst/>
          </a:prstGeom>
          <a:solidFill>
            <a:srgbClr val="E8E9E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chemeClr val="tx2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D6D0D40-0FBB-3847-831F-2A877A088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620" y="1617094"/>
            <a:ext cx="3479939" cy="38115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2FC109-D039-C641-AEC4-2AF1771C0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45" y="344097"/>
            <a:ext cx="3483781" cy="114527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6DD20C-FAD1-A945-8C0E-B1372063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9578" y="4454762"/>
            <a:ext cx="3533802" cy="144911"/>
          </a:xfrm>
          <a:prstGeom prst="rect">
            <a:avLst/>
          </a:prstGeom>
        </p:spPr>
        <p:txBody>
          <a:bodyPr anchor="ctr"/>
          <a:lstStyle>
            <a:lvl1pPr algn="l">
              <a:defRPr sz="750" spc="15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ЯНДЕКС.УЧЕБНИК ДЛЯ НАЧАЛЬНОЙ ШКОЛЫ</a:t>
            </a: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EE425-CF3B-DB49-9A55-304FAD63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9316" y="6412309"/>
            <a:ext cx="214326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9974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69F1962B-FB96-BD47-9964-7564DF4E5954}"/>
              </a:ext>
            </a:extLst>
          </p:cNvPr>
          <p:cNvSpPr/>
          <p:nvPr userDrawn="1"/>
        </p:nvSpPr>
        <p:spPr>
          <a:xfrm>
            <a:off x="0" y="0"/>
            <a:ext cx="12202129" cy="6859336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14475-7D7C-5042-9B48-F3057283A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273"/>
          <a:stretch/>
        </p:blipFill>
        <p:spPr>
          <a:xfrm>
            <a:off x="8037922" y="346983"/>
            <a:ext cx="4154078" cy="60007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66188C6-08EA-F349-A732-6A7549954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26" y="388153"/>
            <a:ext cx="6363592" cy="2387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5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124168" y="1162263"/>
            <a:ext cx="12441129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BD96AF-8612-D044-8A4F-D23F1A158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45" y="0"/>
            <a:ext cx="11243192" cy="114527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3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83EFF51-5C0A-1A45-A6CF-A489E35F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9578" y="4454762"/>
            <a:ext cx="3533802" cy="144911"/>
          </a:xfrm>
          <a:prstGeom prst="rect">
            <a:avLst/>
          </a:prstGeom>
        </p:spPr>
        <p:txBody>
          <a:bodyPr anchor="ctr"/>
          <a:lstStyle>
            <a:lvl1pPr algn="l">
              <a:defRPr sz="750" spc="15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x-none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371FD3-42DD-9D41-A57E-56A54B00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9316" y="6412309"/>
            <a:ext cx="214326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8545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4"/>
          <p:cNvSpPr/>
          <p:nvPr/>
        </p:nvSpPr>
        <p:spPr>
          <a:xfrm>
            <a:off x="3364" y="-7018"/>
            <a:ext cx="12202128" cy="6859336"/>
          </a:xfrm>
          <a:prstGeom prst="rect">
            <a:avLst/>
          </a:prstGeom>
          <a:solidFill>
            <a:srgbClr val="004EB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34" descr="Image"/>
          <p:cNvPicPr preferRelativeResize="0"/>
          <p:nvPr/>
        </p:nvPicPr>
        <p:blipFill rotWithShape="1">
          <a:blip r:embed="rId2">
            <a:alphaModFix/>
          </a:blip>
          <a:srcRect t="16907"/>
          <a:stretch/>
        </p:blipFill>
        <p:spPr>
          <a:xfrm>
            <a:off x="7897384" y="-63871"/>
            <a:ext cx="3647669" cy="56984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34"/>
          <p:cNvSpPr txBox="1">
            <a:spLocks noGrp="1"/>
          </p:cNvSpPr>
          <p:nvPr>
            <p:ph type="ctrTitle"/>
          </p:nvPr>
        </p:nvSpPr>
        <p:spPr>
          <a:xfrm>
            <a:off x="446726" y="388153"/>
            <a:ext cx="636359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eorgia"/>
              <a:buNone/>
              <a:defRPr sz="4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732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124168" y="1162263"/>
            <a:ext cx="12441129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Экспертиза:…">
            <a:extLst>
              <a:ext uri="{FF2B5EF4-FFF2-40B4-BE49-F238E27FC236}">
                <a16:creationId xmlns:a16="http://schemas.microsoft.com/office/drawing/2014/main" id="{601F1A10-6DB5-E246-B337-3AD7257043F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8230550" y="2404457"/>
            <a:ext cx="3482788" cy="39590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endParaRPr dirty="0"/>
          </a:p>
        </p:txBody>
      </p:sp>
      <p:sp>
        <p:nvSpPr>
          <p:cNvPr id="11" name="Image">
            <a:extLst>
              <a:ext uri="{FF2B5EF4-FFF2-40B4-BE49-F238E27FC236}">
                <a16:creationId xmlns:a16="http://schemas.microsoft.com/office/drawing/2014/main" id="{96F93CC0-5D5D-584D-9ECF-42C35EA9D51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228226" y="1548896"/>
            <a:ext cx="759852" cy="5850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1000"/>
            </a:lvl1pPr>
          </a:lstStyle>
          <a:p>
            <a:endParaRPr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A89810-9F5F-F84E-8818-7342CFAE0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45" y="0"/>
            <a:ext cx="11243192" cy="114527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3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B43478C-1C82-9643-8226-F154FF62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9578" y="4454762"/>
            <a:ext cx="3533802" cy="144911"/>
          </a:xfrm>
          <a:prstGeom prst="rect">
            <a:avLst/>
          </a:prstGeom>
        </p:spPr>
        <p:txBody>
          <a:bodyPr anchor="ctr"/>
          <a:lstStyle>
            <a:lvl1pPr algn="l">
              <a:defRPr sz="750" spc="15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x-none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A67D31-9510-4543-92A0-7CB1622A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9316" y="6412309"/>
            <a:ext cx="214326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9A7F064-9C8C-3945-AEBA-ABE505ED35D3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483429" y="1546427"/>
            <a:ext cx="7384733" cy="4817067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447675" indent="-447675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25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24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124168" y="1162263"/>
            <a:ext cx="12441129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9723A3-3CA0-C846-9B77-84924F8AF67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8780" y="1545755"/>
            <a:ext cx="5428373" cy="24249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2000" b="1" spc="150" baseline="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399C205-EC3F-4F4B-9277-76B8775E5CC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469574" y="1974314"/>
            <a:ext cx="5427579" cy="438918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378619" indent="-378619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20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F0BD3B-C215-7E40-BCE5-CAF574E23336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258777" y="1545755"/>
            <a:ext cx="5428373" cy="24249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SzPct val="80000"/>
              <a:buFont typeface="Arial" panose="020B0604020202020204" pitchFamily="34" charset="0"/>
              <a:buNone/>
              <a:defRPr sz="2000" b="1" spc="150" baseline="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6464D8D-EFE7-6F43-801A-3669C8DFD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45" y="0"/>
            <a:ext cx="11243192" cy="114527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30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30AC10-7BD5-1E43-ADE6-1A611B57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9578" y="4454762"/>
            <a:ext cx="3533802" cy="144911"/>
          </a:xfrm>
          <a:prstGeom prst="rect">
            <a:avLst/>
          </a:prstGeom>
        </p:spPr>
        <p:txBody>
          <a:bodyPr anchor="ctr"/>
          <a:lstStyle>
            <a:lvl1pPr algn="l">
              <a:defRPr sz="750" spc="150">
                <a:solidFill>
                  <a:schemeClr val="tx1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x-none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415F63-01F2-0B4E-BFCD-867BC1B4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9316" y="6412309"/>
            <a:ext cx="214326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922B6D4D-164A-9E43-B00A-6F12B8C4E2FE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2BC098-42C4-154E-A19E-D1AD9920F5E9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6259905" y="1974314"/>
            <a:ext cx="5427579" cy="438918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378619" indent="-378619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20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465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44BE7935-2EB0-9047-A91A-23A6E5DF0158}"/>
              </a:ext>
            </a:extLst>
          </p:cNvPr>
          <p:cNvSpPr/>
          <p:nvPr userDrawn="1"/>
        </p:nvSpPr>
        <p:spPr>
          <a:xfrm>
            <a:off x="0" y="-668"/>
            <a:ext cx="12192000" cy="6859336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4F8499-DB5A-864D-B6DC-C8E491E9D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26" y="388153"/>
            <a:ext cx="6363592" cy="2387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AB9F1-9C8B-B74D-95F3-7BF491FDF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3004" y="933450"/>
            <a:ext cx="4426238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04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3364" y="-7018"/>
            <a:ext cx="12202129" cy="6859336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C97A4E-C919-A048-ABF3-E2AD36F3B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26" y="388153"/>
            <a:ext cx="6363592" cy="2387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18493C-9E9F-0042-82E1-E4889B14A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1955" y="720725"/>
            <a:ext cx="5747124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98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3364" y="-7018"/>
            <a:ext cx="12202129" cy="6859336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CDC57A98-694B-774A-A756-9A9EBC50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907"/>
          <a:stretch>
            <a:fillRect/>
          </a:stretch>
        </p:blipFill>
        <p:spPr>
          <a:xfrm>
            <a:off x="7897383" y="-63871"/>
            <a:ext cx="3647669" cy="569848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862D84-A1D3-A644-B597-F1C1B1273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26" y="388153"/>
            <a:ext cx="6363592" cy="2387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4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BCB567C-8C18-7342-952E-CBD8A3A6D3B0}"/>
              </a:ext>
            </a:extLst>
          </p:cNvPr>
          <p:cNvSpPr/>
          <p:nvPr userDrawn="1"/>
        </p:nvSpPr>
        <p:spPr>
          <a:xfrm>
            <a:off x="3364" y="-7018"/>
            <a:ext cx="12202129" cy="6859336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43929D-B2F4-AF4B-8825-40000CA71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26" y="388153"/>
            <a:ext cx="6363592" cy="2387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E16C0-FD95-154E-A9B6-8C120AA64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5353" y="0"/>
            <a:ext cx="5874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0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9D69-A249-4565-A351-7D384D55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59B30-3FC3-4E2F-AD55-854472E7C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E34CB-BD46-436A-A308-489C3C17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9506-F304-4910-AFF0-2AB5B50303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30CA2-E02A-44D8-8BF2-A7C44261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6B27-E547-41FB-BE11-31178C87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C14-8B85-4AD8-99C2-F314E7555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61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124168" y="1162263"/>
            <a:ext cx="12441129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chemeClr val="tx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006338A-4F39-EB40-94EB-BF17FAA5D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45" y="0"/>
            <a:ext cx="11243192" cy="114527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3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11A155-7D05-5449-A522-F63931B4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9578" y="4454762"/>
            <a:ext cx="3533802" cy="144911"/>
          </a:xfrm>
          <a:prstGeom prst="rect">
            <a:avLst/>
          </a:prstGeom>
        </p:spPr>
        <p:txBody>
          <a:bodyPr anchor="ctr"/>
          <a:lstStyle>
            <a:lvl1pPr algn="l">
              <a:defRPr sz="750" spc="15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x-non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CCE1657-D6FB-514E-91D2-5642B3B9E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9316" y="6412309"/>
            <a:ext cx="214326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9D71284-C0F8-C244-A381-368104F59C5E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69574" y="2215932"/>
            <a:ext cx="5432847" cy="4147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B46B288-96B0-FD44-A162-D67D102F19A1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6273900" y="2215932"/>
            <a:ext cx="5432847" cy="4147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SzPct val="80000"/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808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801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8A68-4E26-40BF-A34F-A0DDA5B7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AB6CA-C05D-4AD9-971D-FC9D9472C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B0614-FB05-4135-BAA0-82DCBD7EA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2162A-8DBB-419E-A142-D70A8AB8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9506-F304-4910-AFF0-2AB5B50303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BC934-3109-4A64-8448-A26C6613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63052-BBAC-43EF-A8E7-FD867A01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C14-8B85-4AD8-99C2-F314E7555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8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9B58F-4FC3-41A4-B2BD-B36BFF3F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2E02D-C0D9-437B-B4EB-C7313ADE4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22B4A-38EE-42D7-BDE1-B895DCF93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946D0-76C9-41EC-A52F-7D40351CF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C8381-69DE-4D7E-957F-862D91F19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DC697-A0B3-406D-9E4E-84EC8048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9506-F304-4910-AFF0-2AB5B50303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3E896D-1C8D-4B6E-82FA-D5412EA5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EAB32C-F60B-44C6-8006-341E6CAF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C14-8B85-4AD8-99C2-F314E7555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53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C472-53AD-438E-997D-CBBF4212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AEB31-BDCE-4227-9ED1-65A25F4B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9506-F304-4910-AFF0-2AB5B50303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97196-1F41-48D0-8BD1-C9B36AA6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41262-486A-420E-9C3B-5D71D613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C14-8B85-4AD8-99C2-F314E7555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8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52AC6-534D-4384-871C-69F9F15F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9506-F304-4910-AFF0-2AB5B50303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4DBAE-EDC3-457F-8332-C1780EC0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186C-655D-44A8-A649-BDAE869D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C14-8B85-4AD8-99C2-F314E7555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8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A619-13F0-4045-AE1F-E0FB4095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2C71A-31A0-44BA-B749-C8C3FEE32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4078B-0330-453C-893A-20BF12B33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CFD87-0914-409D-9BA0-DFF92EF1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9506-F304-4910-AFF0-2AB5B50303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9022F-F3FA-4FF2-A00F-C8E9CBF5B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14DA9-6F82-446F-B199-AB64F2B0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C14-8B85-4AD8-99C2-F314E7555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2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506A-638A-4481-897E-A5DC3678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FBA4B-4312-4779-9151-82FDEAB29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AB6B0-ABE3-4BE2-9EF4-082F83F39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3E3D2-8ACB-4D64-A0EC-040F7D15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9506-F304-4910-AFF0-2AB5B50303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4A7C5-7AE9-4950-B2B7-D6569872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E37C3-74B7-45E3-9B97-E23D1043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8C14-8B85-4AD8-99C2-F314E7555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1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7545CF-F11D-4CC4-B823-098FE5F2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C4FAD-F413-46FB-B55D-B98ED1009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BA590-F9FF-405F-8F40-E98527790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89506-F304-4910-AFF0-2AB5B50303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7FB95-FCD5-4A97-A8DF-95B40D3E2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93A66-C143-44F3-B31F-CA9E356F5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8C14-8B85-4AD8-99C2-F314E7555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8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ducation.yandex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123.ya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250245C-C245-1044-A6D6-192247835CFB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2"/>
          <a:srcRect l="218" t="6179" r="9328" b="11793"/>
          <a:stretch/>
        </p:blipFill>
        <p:spPr>
          <a:xfrm>
            <a:off x="3954066" y="1385533"/>
            <a:ext cx="8237537" cy="497580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27D8AA-2BCC-2145-ACE0-45E7D51F5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Яндекс.Учебник</a:t>
            </a:r>
            <a:endParaRPr lang="x-non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EBE6B7-F6EB-084A-8250-6E7569AAD98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123.ya.ru</a:t>
            </a:r>
          </a:p>
        </p:txBody>
      </p:sp>
    </p:spTree>
    <p:extLst>
      <p:ext uri="{BB962C8B-B14F-4D97-AF65-F5344CB8AC3E}">
        <p14:creationId xmlns:p14="http://schemas.microsoft.com/office/powerpoint/2010/main" val="260165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293A-291B-F745-9EF8-6E77683A15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Что такое Яндекс.Учебник</a:t>
            </a:r>
          </a:p>
        </p:txBody>
      </p:sp>
    </p:spTree>
    <p:extLst>
      <p:ext uri="{BB962C8B-B14F-4D97-AF65-F5344CB8AC3E}">
        <p14:creationId xmlns:p14="http://schemas.microsoft.com/office/powerpoint/2010/main" val="118251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8437-9D5E-457B-B7A4-BCE72FA7E9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Яндекс.Учебник — это бесплатная платформа для обучения основным школьным предметам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38533-7FA1-42DA-96EB-064E35D5DE57}"/>
              </a:ext>
            </a:extLst>
          </p:cNvPr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Яндекс.Учебник позволяет учителю: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отслеживать прогресс учеников,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выдавать задания из богатой и постоянно пополняющейся библиотеки,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 готовиться к урокам.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39A133E-3212-2442-BBA2-E110B81A2B12}"/>
              </a:ext>
            </a:extLst>
          </p:cNvPr>
          <p:cNvSpPr txBox="1">
            <a:spLocks/>
          </p:cNvSpPr>
          <p:nvPr/>
        </p:nvSpPr>
        <p:spPr>
          <a:xfrm rot="16200000">
            <a:off x="10188931" y="4454700"/>
            <a:ext cx="3533572" cy="14489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dirty="0"/>
              <a:t>ЧТО ТАКОЕ ЯНДЕКС.УЧЕБНИК</a:t>
            </a:r>
            <a:endParaRPr lang="x-none" sz="75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BA7510A-52DB-D044-86D6-5D19494FFD89}"/>
              </a:ext>
            </a:extLst>
          </p:cNvPr>
          <p:cNvSpPr txBox="1">
            <a:spLocks/>
          </p:cNvSpPr>
          <p:nvPr/>
        </p:nvSpPr>
        <p:spPr>
          <a:xfrm>
            <a:off x="11848568" y="6412116"/>
            <a:ext cx="214299" cy="365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x-none" sz="750"/>
              <a:pPr/>
              <a:t>11</a:t>
            </a:fld>
            <a:endParaRPr lang="x-none" sz="750"/>
          </a:p>
        </p:txBody>
      </p:sp>
    </p:spTree>
    <p:extLst>
      <p:ext uri="{BB962C8B-B14F-4D97-AF65-F5344CB8AC3E}">
        <p14:creationId xmlns:p14="http://schemas.microsoft.com/office/powerpoint/2010/main" val="236345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8833-2470-4A0F-95CC-94C9524F3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 </a:t>
            </a:r>
            <a:r>
              <a:rPr lang="ru-RU" dirty="0" err="1"/>
              <a:t>Яндекс.Учебнике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63808-6BB7-471A-AF8D-267F30214DC8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468846" y="3254311"/>
            <a:ext cx="3540497" cy="23024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Бесплатен </a:t>
            </a:r>
            <a:br>
              <a:rPr lang="ru-RU" dirty="0"/>
            </a:br>
            <a:r>
              <a:rPr lang="ru-RU" dirty="0"/>
              <a:t>для учителей </a:t>
            </a:r>
            <a:br>
              <a:rPr lang="ru-RU" dirty="0"/>
            </a:br>
            <a:r>
              <a:rPr lang="ru-RU" dirty="0"/>
              <a:t>и учеников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E41538E-1501-3540-B2DD-B14175880ACE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4316797" y="3254311"/>
            <a:ext cx="2541600" cy="23024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Легко интегрировать </a:t>
            </a:r>
            <a:br>
              <a:rPr lang="ru-RU" dirty="0"/>
            </a:br>
            <a:r>
              <a:rPr lang="ru-RU" dirty="0"/>
              <a:t>в любую школу РФ</a:t>
            </a:r>
          </a:p>
          <a:p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1EFD62C7-0B5E-EC44-B60D-99B95E7610C9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8228792" y="3254311"/>
            <a:ext cx="3484180" cy="23024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Материалы разрабатываются </a:t>
            </a:r>
            <a:br>
              <a:rPr lang="ru-RU" dirty="0"/>
            </a:br>
            <a:r>
              <a:rPr lang="ru-RU" dirty="0"/>
              <a:t>с учетом ПООП и</a:t>
            </a:r>
            <a:br>
              <a:rPr lang="ru-RU" dirty="0"/>
            </a:br>
            <a:r>
              <a:rPr lang="ru-RU" dirty="0"/>
              <a:t>ФГО</a:t>
            </a:r>
            <a:r>
              <a:rPr lang="en-US" dirty="0"/>
              <a:t>C</a:t>
            </a:r>
            <a:r>
              <a:rPr lang="ru-RU" dirty="0"/>
              <a:t> НОО и ООО</a:t>
            </a:r>
          </a:p>
          <a:p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0B2A09A-B1E2-EF44-8F8C-333A36DAA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961" y="2466061"/>
            <a:ext cx="581400" cy="581400"/>
          </a:xfrm>
          <a:prstGeom prst="rect">
            <a:avLst/>
          </a:prstGeom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AF00A283-FCC3-E544-80E5-A8A7CB0BF094}"/>
              </a:ext>
            </a:extLst>
          </p:cNvPr>
          <p:cNvSpPr txBox="1">
            <a:spLocks/>
          </p:cNvSpPr>
          <p:nvPr/>
        </p:nvSpPr>
        <p:spPr>
          <a:xfrm rot="16200000">
            <a:off x="10188931" y="4454700"/>
            <a:ext cx="3533572" cy="14489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dirty="0"/>
              <a:t>ЧТО ТАКОЕ ЯНДЕКС.УЧЕБНИК</a:t>
            </a:r>
            <a:endParaRPr lang="x-none" sz="750"/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A5FE769B-E657-F943-9CCB-7B9F261C35C8}"/>
              </a:ext>
            </a:extLst>
          </p:cNvPr>
          <p:cNvSpPr txBox="1">
            <a:spLocks/>
          </p:cNvSpPr>
          <p:nvPr/>
        </p:nvSpPr>
        <p:spPr>
          <a:xfrm>
            <a:off x="11848568" y="6412116"/>
            <a:ext cx="214299" cy="365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x-none" sz="750"/>
              <a:pPr/>
              <a:t>12</a:t>
            </a:fld>
            <a:endParaRPr lang="x-none" sz="75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8C8C03-F842-8E4F-993F-13266C9D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46" y="2469660"/>
            <a:ext cx="732133" cy="58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D9FD13-27DC-5648-BC60-DF76B80A5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797" y="2469660"/>
            <a:ext cx="585049" cy="58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9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D280A-A8FA-4AA8-A5AE-00C5BF8030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Структура </a:t>
            </a:r>
            <a:r>
              <a:rPr lang="ru-RU" dirty="0" err="1">
                <a:solidFill>
                  <a:schemeClr val="tx1"/>
                </a:solidFill>
              </a:rPr>
              <a:t>Яндекс.Учебника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3E27274-DDF0-304F-9FC6-13DB138EA8C2}"/>
              </a:ext>
            </a:extLst>
          </p:cNvPr>
          <p:cNvSpPr txBox="1">
            <a:spLocks/>
          </p:cNvSpPr>
          <p:nvPr/>
        </p:nvSpPr>
        <p:spPr>
          <a:xfrm rot="16200000">
            <a:off x="10188931" y="4454700"/>
            <a:ext cx="3533572" cy="14489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dirty="0"/>
              <a:t>ЧТО ТАКОЕ ЯНДЕКС.УЧЕБНИК</a:t>
            </a:r>
            <a:endParaRPr lang="x-none" sz="75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53CD7AEC-B046-0C47-9C05-569B540E8FB6}"/>
              </a:ext>
            </a:extLst>
          </p:cNvPr>
          <p:cNvSpPr txBox="1">
            <a:spLocks/>
          </p:cNvSpPr>
          <p:nvPr/>
        </p:nvSpPr>
        <p:spPr>
          <a:xfrm>
            <a:off x="11848568" y="6412116"/>
            <a:ext cx="214299" cy="365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x-none" sz="750"/>
              <a:pPr/>
              <a:t>13</a:t>
            </a:fld>
            <a:endParaRPr lang="x-none" sz="75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B2AA3D-DD83-9F47-BDFA-F3C50A30CDA8}"/>
              </a:ext>
            </a:extLst>
          </p:cNvPr>
          <p:cNvGrpSpPr/>
          <p:nvPr/>
        </p:nvGrpSpPr>
        <p:grpSpPr>
          <a:xfrm>
            <a:off x="470512" y="1818058"/>
            <a:ext cx="11136681" cy="4351184"/>
            <a:chOff x="918482" y="3113088"/>
            <a:chExt cx="22273361" cy="8702367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E60FB921-2279-2A49-9B62-583B2C160BC3}"/>
                </a:ext>
              </a:extLst>
            </p:cNvPr>
            <p:cNvSpPr txBox="1">
              <a:spLocks/>
            </p:cNvSpPr>
            <p:nvPr/>
          </p:nvSpPr>
          <p:spPr>
            <a:xfrm>
              <a:off x="15295925" y="5101847"/>
              <a:ext cx="5721441" cy="6713608"/>
            </a:xfrm>
            <a:prstGeom prst="rect">
              <a:avLst/>
            </a:prstGeom>
          </p:spPr>
          <p:txBody>
            <a:bodyPr wrap="square" lIns="45000">
              <a:noAutofit/>
            </a:bodyPr>
            <a:lstStyle>
              <a:lvl1pPr marL="0" indent="0" algn="l" defTabSz="1828709" rtl="0" eaLnBrk="1" latinLnBrk="0" hangingPunct="1">
                <a:lnSpc>
                  <a:spcPct val="100000"/>
                </a:lnSpc>
                <a:spcBef>
                  <a:spcPts val="2000"/>
                </a:spcBef>
                <a:buClr>
                  <a:schemeClr val="accent4">
                    <a:lumMod val="75000"/>
                  </a:schemeClr>
                </a:buClr>
                <a:buSzPct val="80000"/>
                <a:buFont typeface=".PingFang SC Regular"/>
                <a:buNone/>
                <a:tabLst/>
                <a:defRPr sz="5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35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dirty="0">
                  <a:solidFill>
                    <a:schemeClr val="tx1"/>
                  </a:solidFill>
                </a:rPr>
                <a:t>Основная школа</a:t>
              </a:r>
            </a:p>
            <a:p>
              <a:r>
                <a:rPr lang="ru-RU" sz="2000" dirty="0">
                  <a:solidFill>
                    <a:schemeClr val="tx1"/>
                  </a:solidFill>
                </a:rPr>
                <a:t>Математика (5–6 </a:t>
              </a:r>
              <a:r>
                <a:rPr lang="ru-RU" sz="2000" dirty="0" err="1">
                  <a:solidFill>
                    <a:schemeClr val="tx1"/>
                  </a:solidFill>
                </a:rPr>
                <a:t>кл</a:t>
              </a:r>
              <a:r>
                <a:rPr lang="ru-RU" sz="2000" dirty="0">
                  <a:solidFill>
                    <a:schemeClr val="tx1"/>
                  </a:solidFill>
                </a:rPr>
                <a:t>.)</a:t>
              </a:r>
            </a:p>
            <a:p>
              <a:r>
                <a:rPr lang="ru-RU" sz="2000" dirty="0">
                  <a:solidFill>
                    <a:schemeClr val="tx1"/>
                  </a:solidFill>
                </a:rPr>
                <a:t>Алгебра (7 </a:t>
              </a:r>
              <a:r>
                <a:rPr lang="ru-RU" sz="2000" dirty="0" err="1">
                  <a:solidFill>
                    <a:schemeClr val="tx1"/>
                  </a:solidFill>
                </a:rPr>
                <a:t>кл</a:t>
              </a:r>
              <a:r>
                <a:rPr lang="ru-RU" sz="2000" dirty="0">
                  <a:solidFill>
                    <a:schemeClr val="tx1"/>
                  </a:solidFill>
                </a:rPr>
                <a:t>.)</a:t>
              </a:r>
            </a:p>
            <a:p>
              <a:r>
                <a:rPr lang="ru-RU" sz="2000" dirty="0">
                  <a:solidFill>
                    <a:schemeClr val="tx1"/>
                  </a:solidFill>
                </a:rPr>
                <a:t>Русский Язык (5–6 </a:t>
              </a:r>
              <a:r>
                <a:rPr lang="ru-RU" sz="2000" dirty="0" err="1">
                  <a:solidFill>
                    <a:schemeClr val="tx1"/>
                  </a:solidFill>
                </a:rPr>
                <a:t>кл</a:t>
              </a:r>
              <a:r>
                <a:rPr lang="ru-RU" sz="2000" dirty="0">
                  <a:solidFill>
                    <a:schemeClr val="tx1"/>
                  </a:solidFill>
                </a:rPr>
                <a:t>.)</a:t>
              </a:r>
            </a:p>
            <a:p>
              <a:r>
                <a:rPr lang="ru-RU" sz="2000" dirty="0">
                  <a:solidFill>
                    <a:schemeClr val="tx1"/>
                  </a:solidFill>
                </a:rPr>
                <a:t>Информатика</a:t>
              </a:r>
              <a:r>
                <a:rPr lang="ru-RU" sz="2000" b="1" dirty="0">
                  <a:solidFill>
                    <a:schemeClr val="tx1"/>
                  </a:solidFill>
                </a:rPr>
                <a:t>*</a:t>
              </a:r>
              <a:r>
                <a:rPr lang="ru-RU" sz="2000" dirty="0">
                  <a:solidFill>
                    <a:schemeClr val="tx1"/>
                  </a:solidFill>
                </a:rPr>
                <a:t> (7 </a:t>
              </a:r>
              <a:r>
                <a:rPr lang="ru-RU" sz="2000" dirty="0" err="1">
                  <a:solidFill>
                    <a:schemeClr val="tx1"/>
                  </a:solidFill>
                </a:rPr>
                <a:t>кл</a:t>
              </a:r>
              <a:r>
                <a:rPr lang="ru-RU" sz="2000" dirty="0">
                  <a:solidFill>
                    <a:schemeClr val="tx1"/>
                  </a:solidFill>
                </a:rPr>
                <a:t>.)</a:t>
              </a:r>
            </a:p>
            <a:p>
              <a:r>
                <a:rPr lang="ru-RU" sz="2000" dirty="0">
                  <a:solidFill>
                    <a:schemeClr val="tx1"/>
                  </a:solidFill>
                </a:rPr>
                <a:t>Уроки музыки (5–8 </a:t>
              </a:r>
              <a:r>
                <a:rPr lang="ru-RU" sz="2000" dirty="0" err="1">
                  <a:solidFill>
                    <a:schemeClr val="tx1"/>
                  </a:solidFill>
                </a:rPr>
                <a:t>кл</a:t>
              </a:r>
              <a:r>
                <a:rPr lang="ru-RU" sz="2000" dirty="0">
                  <a:solidFill>
                    <a:schemeClr val="tx1"/>
                  </a:solidFill>
                </a:rPr>
                <a:t>.)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6C0BEECD-897E-8F4B-ABE4-B37F90359EC6}"/>
                </a:ext>
              </a:extLst>
            </p:cNvPr>
            <p:cNvSpPr txBox="1">
              <a:spLocks/>
            </p:cNvSpPr>
            <p:nvPr/>
          </p:nvSpPr>
          <p:spPr>
            <a:xfrm>
              <a:off x="9175126" y="3399605"/>
              <a:ext cx="5760074" cy="928504"/>
            </a:xfrm>
            <a:prstGeom prst="rect">
              <a:avLst/>
            </a:prstGeom>
          </p:spPr>
          <p:txBody>
            <a:bodyPr wrap="square" lIns="45000" anchor="ctr">
              <a:noAutofit/>
            </a:bodyPr>
            <a:lstStyle>
              <a:lvl1pPr marL="0" indent="0" algn="l" defTabSz="1828709" rtl="0" eaLnBrk="1" latinLnBrk="0" hangingPunct="1">
                <a:lnSpc>
                  <a:spcPct val="100000"/>
                </a:lnSpc>
                <a:spcBef>
                  <a:spcPts val="2000"/>
                </a:spcBef>
                <a:buClr>
                  <a:schemeClr val="accent4">
                    <a:lumMod val="75000"/>
                  </a:schemeClr>
                </a:buClr>
                <a:buSzPct val="80000"/>
                <a:buFont typeface=".PingFang SC Regular"/>
                <a:buNone/>
                <a:tabLst/>
                <a:defRPr sz="5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35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/>
                <a:t>Яндекс.Учебник</a:t>
              </a: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872A0DDF-610A-6848-A0E5-7D47308D2489}"/>
                </a:ext>
              </a:extLst>
            </p:cNvPr>
            <p:cNvSpPr txBox="1">
              <a:spLocks/>
            </p:cNvSpPr>
            <p:nvPr/>
          </p:nvSpPr>
          <p:spPr>
            <a:xfrm>
              <a:off x="3521927" y="5122462"/>
              <a:ext cx="4849971" cy="5131963"/>
            </a:xfrm>
            <a:prstGeom prst="rect">
              <a:avLst/>
            </a:prstGeom>
          </p:spPr>
          <p:txBody>
            <a:bodyPr wrap="square" lIns="45000">
              <a:noAutofit/>
            </a:bodyPr>
            <a:lstStyle>
              <a:lvl1pPr marL="0" indent="0" algn="l" defTabSz="1828709" rtl="0" eaLnBrk="1" latinLnBrk="0" hangingPunct="1">
                <a:lnSpc>
                  <a:spcPct val="100000"/>
                </a:lnSpc>
                <a:spcBef>
                  <a:spcPts val="2000"/>
                </a:spcBef>
                <a:buClr>
                  <a:schemeClr val="accent4">
                    <a:lumMod val="75000"/>
                  </a:schemeClr>
                </a:buClr>
                <a:buSzPct val="80000"/>
                <a:buFont typeface=".PingFang SC Regular"/>
                <a:buNone/>
                <a:tabLst/>
                <a:defRPr sz="5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35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dirty="0">
                  <a:solidFill>
                    <a:schemeClr val="tx1"/>
                  </a:solidFill>
                </a:rPr>
                <a:t>Начальная школа</a:t>
              </a:r>
            </a:p>
            <a:p>
              <a:r>
                <a:rPr lang="ru-RU" sz="2000" dirty="0">
                  <a:solidFill>
                    <a:schemeClr val="tx1"/>
                  </a:solidFill>
                </a:rPr>
                <a:t>Русский Язык</a:t>
              </a:r>
            </a:p>
            <a:p>
              <a:r>
                <a:rPr lang="ru-RU" sz="2000" dirty="0">
                  <a:solidFill>
                    <a:schemeClr val="tx1"/>
                  </a:solidFill>
                </a:rPr>
                <a:t>Математика</a:t>
              </a:r>
            </a:p>
            <a:p>
              <a:r>
                <a:rPr lang="ru-RU" sz="2000" dirty="0">
                  <a:solidFill>
                    <a:schemeClr val="tx1"/>
                  </a:solidFill>
                </a:rPr>
                <a:t>Окружающий мир</a:t>
              </a:r>
            </a:p>
            <a:p>
              <a:r>
                <a:rPr lang="ru-RU" sz="2000" dirty="0">
                  <a:solidFill>
                    <a:schemeClr val="tx1"/>
                  </a:solidFill>
                </a:rPr>
                <a:t>Уроки музыки</a:t>
              </a:r>
            </a:p>
            <a:p>
              <a:endParaRPr lang="ru-RU" sz="2000" dirty="0"/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93DA624A-CDDC-1E42-866F-68638D4DE952}"/>
                </a:ext>
              </a:extLst>
            </p:cNvPr>
            <p:cNvSpPr txBox="1">
              <a:spLocks/>
            </p:cNvSpPr>
            <p:nvPr/>
          </p:nvSpPr>
          <p:spPr>
            <a:xfrm>
              <a:off x="16485451" y="5101846"/>
              <a:ext cx="5835814" cy="5131963"/>
            </a:xfrm>
            <a:prstGeom prst="rect">
              <a:avLst/>
            </a:prstGeom>
          </p:spPr>
          <p:txBody>
            <a:bodyPr wrap="square" lIns="45000">
              <a:noAutofit/>
            </a:bodyPr>
            <a:lstStyle>
              <a:lvl1pPr marL="0" indent="0" algn="l" defTabSz="1828709" rtl="0" eaLnBrk="1" latinLnBrk="0" hangingPunct="1">
                <a:lnSpc>
                  <a:spcPct val="100000"/>
                </a:lnSpc>
                <a:spcBef>
                  <a:spcPts val="2000"/>
                </a:spcBef>
                <a:buClr>
                  <a:schemeClr val="accent4">
                    <a:lumMod val="75000"/>
                  </a:schemeClr>
                </a:buClr>
                <a:buSzPct val="80000"/>
                <a:buFont typeface=".PingFang SC Regular"/>
                <a:buNone/>
                <a:tabLst/>
                <a:defRPr sz="5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35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000" b="1" dirty="0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FC282B1-33C9-FC41-8DFC-65E5A025AC3B}"/>
                </a:ext>
              </a:extLst>
            </p:cNvPr>
            <p:cNvSpPr/>
            <p:nvPr/>
          </p:nvSpPr>
          <p:spPr>
            <a:xfrm>
              <a:off x="918482" y="3113088"/>
              <a:ext cx="22273361" cy="8702366"/>
            </a:xfrm>
            <a:prstGeom prst="roundRect">
              <a:avLst>
                <a:gd name="adj" fmla="val 3287"/>
              </a:avLst>
            </a:prstGeom>
            <a:noFill/>
            <a:ln w="28575">
              <a:solidFill>
                <a:srgbClr val="DEDD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D3FC00-B8C7-E948-AD19-3F9025673349}"/>
                </a:ext>
              </a:extLst>
            </p:cNvPr>
            <p:cNvCxnSpPr>
              <a:cxnSpLocks/>
            </p:cNvCxnSpPr>
            <p:nvPr/>
          </p:nvCxnSpPr>
          <p:spPr>
            <a:xfrm>
              <a:off x="919685" y="4614648"/>
              <a:ext cx="22272158" cy="0"/>
            </a:xfrm>
            <a:prstGeom prst="line">
              <a:avLst/>
            </a:prstGeom>
            <a:ln w="28575">
              <a:solidFill>
                <a:srgbClr val="DE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CAD2CCD-3E68-5D4F-A496-976FE24F99C1}"/>
                </a:ext>
              </a:extLst>
            </p:cNvPr>
            <p:cNvCxnSpPr>
              <a:cxnSpLocks/>
            </p:cNvCxnSpPr>
            <p:nvPr/>
          </p:nvCxnSpPr>
          <p:spPr>
            <a:xfrm>
              <a:off x="12100214" y="4614649"/>
              <a:ext cx="0" cy="7200806"/>
            </a:xfrm>
            <a:prstGeom prst="line">
              <a:avLst/>
            </a:prstGeom>
            <a:ln w="28575">
              <a:solidFill>
                <a:srgbClr val="DE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5B3E6A-9049-400F-AB72-E8483F8E8A66}"/>
              </a:ext>
            </a:extLst>
          </p:cNvPr>
          <p:cNvSpPr txBox="1"/>
          <p:nvPr/>
        </p:nvSpPr>
        <p:spPr>
          <a:xfrm>
            <a:off x="7744222" y="6343095"/>
            <a:ext cx="5847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* В режиме бета-тестирования до сентября, 2021 г.</a:t>
            </a:r>
          </a:p>
        </p:txBody>
      </p:sp>
    </p:spTree>
    <p:extLst>
      <p:ext uri="{BB962C8B-B14F-4D97-AF65-F5344CB8AC3E}">
        <p14:creationId xmlns:p14="http://schemas.microsoft.com/office/powerpoint/2010/main" val="33682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293A-291B-F745-9EF8-6E77683A15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n w="0" cap="flat">
                  <a:noFill/>
                  <a:prstDash val="solid"/>
                  <a:miter lim="400000"/>
                </a:ln>
              </a:rPr>
              <a:t>Карточка </a:t>
            </a:r>
            <a:br>
              <a:rPr lang="ru-RU" dirty="0">
                <a:ln w="0" cap="flat">
                  <a:noFill/>
                  <a:prstDash val="solid"/>
                  <a:miter lim="400000"/>
                </a:ln>
              </a:rPr>
            </a:br>
            <a:r>
              <a:rPr lang="ru-RU" dirty="0">
                <a:ln w="0" cap="flat">
                  <a:noFill/>
                  <a:prstDash val="solid"/>
                  <a:miter lim="400000"/>
                </a:ln>
              </a:rPr>
              <a:t>как тренажер</a:t>
            </a:r>
          </a:p>
        </p:txBody>
      </p:sp>
    </p:spTree>
    <p:extLst>
      <p:ext uri="{BB962C8B-B14F-4D97-AF65-F5344CB8AC3E}">
        <p14:creationId xmlns:p14="http://schemas.microsoft.com/office/powerpoint/2010/main" val="3045553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9150BE2-EAEC-C544-A1B3-98127A5F4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Задания </a:t>
            </a:r>
            <a:r>
              <a:rPr lang="ru-RU" dirty="0" err="1">
                <a:solidFill>
                  <a:schemeClr val="tx1"/>
                </a:solidFill>
              </a:rPr>
              <a:t>Яндекс.Учебника</a:t>
            </a:r>
            <a:r>
              <a:rPr lang="ru-RU" dirty="0">
                <a:solidFill>
                  <a:schemeClr val="tx1"/>
                </a:solidFill>
              </a:rPr>
              <a:t> формируют предметные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метапредметные умения.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371457" indent="-371457"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 попытки — ребёнок</a:t>
            </a:r>
            <a:b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не боится ошибиться.</a:t>
            </a:r>
          </a:p>
          <a:p>
            <a:pPr marL="371457" indent="-371457"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Обратная связь сразу — понятно, куда двигаться.</a:t>
            </a:r>
          </a:p>
          <a:p>
            <a:pPr marL="371457" indent="-371457"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Верный ответ — в случае ошибки можно узнать правильное решение.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9644970-F4C2-8C4C-BB65-3F2B0E7F4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Дети учатся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FC22A4D-F03E-DA48-B5F3-F52145ED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15</a:t>
            </a:fld>
            <a:endParaRPr lang="x-none"/>
          </a:p>
        </p:txBody>
      </p:sp>
      <p:pic>
        <p:nvPicPr>
          <p:cNvPr id="5" name="4 Window 1240–1399px (M).png" descr="4 Window 1240–1399px (M).png">
            <a:extLst>
              <a:ext uri="{FF2B5EF4-FFF2-40B4-BE49-F238E27FC236}">
                <a16:creationId xmlns:a16="http://schemas.microsoft.com/office/drawing/2014/main" id="{D1E23AB3-3E66-A146-B073-7FB0F9071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885" y="1239756"/>
            <a:ext cx="7129625" cy="437849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AB9AAB5-A4CC-7946-8570-3ED4530DD02C}"/>
              </a:ext>
            </a:extLst>
          </p:cNvPr>
          <p:cNvSpPr txBox="1">
            <a:spLocks/>
          </p:cNvSpPr>
          <p:nvPr/>
        </p:nvSpPr>
        <p:spPr>
          <a:xfrm rot="16200000">
            <a:off x="10188931" y="4454700"/>
            <a:ext cx="3533572" cy="14489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dirty="0">
                <a:ln w="0" cap="flat">
                  <a:noFill/>
                  <a:prstDash val="solid"/>
                  <a:miter lim="400000"/>
                </a:ln>
              </a:rPr>
              <a:t>КАРТОЧКА КАК ТРЕНАЖЕР</a:t>
            </a:r>
            <a:endParaRPr lang="x-none" sz="7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34A781-4DAD-1F48-966E-969BEBC63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8906" b="37210"/>
          <a:stretch/>
        </p:blipFill>
        <p:spPr>
          <a:xfrm>
            <a:off x="5298265" y="5618245"/>
            <a:ext cx="226356" cy="3344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FE4022-3D41-3C4F-8894-8521E8215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15217" b="37210"/>
          <a:stretch/>
        </p:blipFill>
        <p:spPr>
          <a:xfrm>
            <a:off x="7435793" y="5618245"/>
            <a:ext cx="239473" cy="3344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CA4E56-45B4-0743-A3F0-25DDD7A14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15217" b="37210"/>
          <a:stretch/>
        </p:blipFill>
        <p:spPr>
          <a:xfrm>
            <a:off x="8515846" y="5618245"/>
            <a:ext cx="239473" cy="3344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93AA177-34C7-3241-9983-B0A9F429461F}"/>
              </a:ext>
            </a:extLst>
          </p:cNvPr>
          <p:cNvGrpSpPr/>
          <p:nvPr/>
        </p:nvGrpSpPr>
        <p:grpSpPr>
          <a:xfrm>
            <a:off x="7368680" y="6032444"/>
            <a:ext cx="360000" cy="360000"/>
            <a:chOff x="22791130" y="5345832"/>
            <a:chExt cx="720000" cy="72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40C965-A8C8-AF4B-8701-8733DE1CA9C1}"/>
                </a:ext>
              </a:extLst>
            </p:cNvPr>
            <p:cNvSpPr/>
            <p:nvPr/>
          </p:nvSpPr>
          <p:spPr>
            <a:xfrm>
              <a:off x="22791130" y="5345832"/>
              <a:ext cx="720000" cy="72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900"/>
            </a:p>
          </p:txBody>
        </p:sp>
        <p:sp>
          <p:nvSpPr>
            <p:cNvPr id="17" name="Text Placeholder 4">
              <a:extLst>
                <a:ext uri="{FF2B5EF4-FFF2-40B4-BE49-F238E27FC236}">
                  <a16:creationId xmlns:a16="http://schemas.microsoft.com/office/drawing/2014/main" id="{C5B76202-8FEA-914C-93E1-75796CD8348D}"/>
                </a:ext>
              </a:extLst>
            </p:cNvPr>
            <p:cNvSpPr txBox="1">
              <a:spLocks/>
            </p:cNvSpPr>
            <p:nvPr/>
          </p:nvSpPr>
          <p:spPr>
            <a:xfrm>
              <a:off x="22904635" y="5366715"/>
              <a:ext cx="499667" cy="5419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1828709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2"/>
                  </a:solidFill>
                  <a:latin typeface="Georgia" panose="02040502050405020303" pitchFamily="18" charset="0"/>
                </a:rPr>
                <a:t>1</a:t>
              </a:r>
              <a:endParaRPr lang="ru-RU" sz="2000" dirty="0">
                <a:solidFill>
                  <a:schemeClr val="bg2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BD85FA4-84EF-C048-93C3-DABFDC6D37D0}"/>
              </a:ext>
            </a:extLst>
          </p:cNvPr>
          <p:cNvGrpSpPr/>
          <p:nvPr/>
        </p:nvGrpSpPr>
        <p:grpSpPr>
          <a:xfrm>
            <a:off x="5213222" y="6032444"/>
            <a:ext cx="360000" cy="360000"/>
            <a:chOff x="22791130" y="6211660"/>
            <a:chExt cx="720000" cy="720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6E9A65-9936-EF47-88C6-25F85E983277}"/>
                </a:ext>
              </a:extLst>
            </p:cNvPr>
            <p:cNvSpPr/>
            <p:nvPr/>
          </p:nvSpPr>
          <p:spPr>
            <a:xfrm>
              <a:off x="22791130" y="6211660"/>
              <a:ext cx="720000" cy="72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900"/>
            </a:p>
          </p:txBody>
        </p:sp>
        <p:sp>
          <p:nvSpPr>
            <p:cNvPr id="18" name="Text Placeholder 4">
              <a:extLst>
                <a:ext uri="{FF2B5EF4-FFF2-40B4-BE49-F238E27FC236}">
                  <a16:creationId xmlns:a16="http://schemas.microsoft.com/office/drawing/2014/main" id="{D4490A1B-DDD3-4544-88BC-F7DAD4439B2E}"/>
                </a:ext>
              </a:extLst>
            </p:cNvPr>
            <p:cNvSpPr txBox="1">
              <a:spLocks/>
            </p:cNvSpPr>
            <p:nvPr/>
          </p:nvSpPr>
          <p:spPr>
            <a:xfrm>
              <a:off x="22914260" y="6220895"/>
              <a:ext cx="499667" cy="5419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1828709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2"/>
                  </a:solidFill>
                  <a:latin typeface="Georgia" panose="02040502050405020303" pitchFamily="18" charset="0"/>
                </a:rPr>
                <a:t>2</a:t>
              </a:r>
              <a:endParaRPr lang="ru-RU" sz="2000" dirty="0">
                <a:solidFill>
                  <a:schemeClr val="bg2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BA567F5-5B3F-0144-A261-CDF2EBDC009B}"/>
              </a:ext>
            </a:extLst>
          </p:cNvPr>
          <p:cNvGrpSpPr/>
          <p:nvPr/>
        </p:nvGrpSpPr>
        <p:grpSpPr>
          <a:xfrm>
            <a:off x="8448732" y="6032444"/>
            <a:ext cx="360000" cy="360100"/>
            <a:chOff x="16927551" y="8686601"/>
            <a:chExt cx="720000" cy="7202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0CB1CC-01A7-3D43-A92A-69780DA0CEE5}"/>
                </a:ext>
              </a:extLst>
            </p:cNvPr>
            <p:cNvSpPr/>
            <p:nvPr/>
          </p:nvSpPr>
          <p:spPr>
            <a:xfrm>
              <a:off x="16927551" y="8686801"/>
              <a:ext cx="720000" cy="72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900"/>
            </a:p>
          </p:txBody>
        </p:sp>
        <p:sp>
          <p:nvSpPr>
            <p:cNvPr id="19" name="Text Placeholder 4">
              <a:extLst>
                <a:ext uri="{FF2B5EF4-FFF2-40B4-BE49-F238E27FC236}">
                  <a16:creationId xmlns:a16="http://schemas.microsoft.com/office/drawing/2014/main" id="{7A55F726-186A-574C-96F6-EFA70F7E7009}"/>
                </a:ext>
              </a:extLst>
            </p:cNvPr>
            <p:cNvSpPr txBox="1">
              <a:spLocks/>
            </p:cNvSpPr>
            <p:nvPr/>
          </p:nvSpPr>
          <p:spPr>
            <a:xfrm>
              <a:off x="17047029" y="8686601"/>
              <a:ext cx="499667" cy="541972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0" indent="0" algn="l" defTabSz="1828709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2"/>
                  </a:solidFill>
                  <a:latin typeface="Georgia" panose="02040502050405020303" pitchFamily="18" charset="0"/>
                </a:rPr>
                <a:t>3</a:t>
              </a:r>
              <a:endParaRPr lang="ru-RU" sz="2000" dirty="0">
                <a:solidFill>
                  <a:schemeClr val="bg2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123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CC230-9C2B-4F4D-8EBC-9DBCED2FD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Помогают двигаться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зону ближайшего развития.</a:t>
            </a:r>
          </a:p>
          <a:p>
            <a:r>
              <a:rPr lang="ru-RU" dirty="0">
                <a:solidFill>
                  <a:schemeClr val="tx1"/>
                </a:solidFill>
              </a:rPr>
              <a:t>Школьники учатся воспринимать ошибки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как естественную часть образовательного процесса.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FEFA69-48F3-714A-A64E-F38110DD1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n w="0" cap="flat">
                  <a:noFill/>
                  <a:prstDash val="solid"/>
                  <a:miter lim="400000"/>
                </a:ln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Попытки, подсказки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5FBC41F-D2DE-C245-AD0C-371D225E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16</a:t>
            </a:fld>
            <a:endParaRPr lang="x-none"/>
          </a:p>
        </p:txBody>
      </p:sp>
      <p:sp>
        <p:nvSpPr>
          <p:cNvPr id="14" name="Прямоугольник">
            <a:extLst>
              <a:ext uri="{FF2B5EF4-FFF2-40B4-BE49-F238E27FC236}">
                <a16:creationId xmlns:a16="http://schemas.microsoft.com/office/drawing/2014/main" id="{1787E8E7-FF33-804A-BFEA-3E8FDD97C8B0}"/>
              </a:ext>
            </a:extLst>
          </p:cNvPr>
          <p:cNvSpPr/>
          <p:nvPr/>
        </p:nvSpPr>
        <p:spPr>
          <a:xfrm>
            <a:off x="4992310" y="4071522"/>
            <a:ext cx="1073257" cy="634960"/>
          </a:xfrm>
          <a:prstGeom prst="rect">
            <a:avLst/>
          </a:prstGeom>
          <a:solidFill>
            <a:srgbClr val="E8E9E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06ED09-54E6-8541-8826-F19DD55EE323}"/>
              </a:ext>
            </a:extLst>
          </p:cNvPr>
          <p:cNvGrpSpPr/>
          <p:nvPr/>
        </p:nvGrpSpPr>
        <p:grpSpPr>
          <a:xfrm>
            <a:off x="5170165" y="831981"/>
            <a:ext cx="6192853" cy="4950676"/>
            <a:chOff x="9953140" y="1663624"/>
            <a:chExt cx="12386512" cy="9901995"/>
          </a:xfrm>
        </p:grpSpPr>
        <p:sp>
          <p:nvSpPr>
            <p:cNvPr id="9" name="Квадрат">
              <a:extLst>
                <a:ext uri="{FF2B5EF4-FFF2-40B4-BE49-F238E27FC236}">
                  <a16:creationId xmlns:a16="http://schemas.microsoft.com/office/drawing/2014/main" id="{0EBB5A5E-06DB-F447-B6E6-62B188142D2A}"/>
                </a:ext>
              </a:extLst>
            </p:cNvPr>
            <p:cNvSpPr/>
            <p:nvPr/>
          </p:nvSpPr>
          <p:spPr>
            <a:xfrm>
              <a:off x="12790784" y="6223000"/>
              <a:ext cx="1270001" cy="1270000"/>
            </a:xfrm>
            <a:prstGeom prst="rect">
              <a:avLst/>
            </a:prstGeom>
            <a:solidFill>
              <a:srgbClr val="E8E9E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" name="После первой попытки…">
              <a:extLst>
                <a:ext uri="{FF2B5EF4-FFF2-40B4-BE49-F238E27FC236}">
                  <a16:creationId xmlns:a16="http://schemas.microsoft.com/office/drawing/2014/main" id="{21FC9BB2-0D22-3D48-AEED-89A116607DCF}"/>
                </a:ext>
              </a:extLst>
            </p:cNvPr>
            <p:cNvSpPr txBox="1"/>
            <p:nvPr/>
          </p:nvSpPr>
          <p:spPr>
            <a:xfrm>
              <a:off x="17439181" y="3275769"/>
              <a:ext cx="4456992" cy="20946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399" tIns="25399" rIns="25399" bIns="25399">
              <a:spAutoFit/>
            </a:bodyPr>
            <a:lstStyle/>
            <a:p>
              <a:pPr>
                <a:lnSpc>
                  <a:spcPct val="110000"/>
                </a:lnSpc>
                <a:spcBef>
                  <a:spcPts val="800"/>
                </a:spcBef>
                <a:defRPr sz="2800">
                  <a:ln w="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201E1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1500" dirty="0">
                  <a:ln w="0" cap="flat">
                    <a:noFill/>
                    <a:prstDash val="solid"/>
                    <a:miter lim="400000"/>
                  </a:ln>
                </a:rPr>
                <a:t>После первой попытки</a:t>
              </a:r>
            </a:p>
            <a:p>
              <a:pPr>
                <a:lnSpc>
                  <a:spcPct val="110000"/>
                </a:lnSpc>
                <a:defRPr sz="2800" b="0">
                  <a:ln w="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201E1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1500" dirty="0">
                  <a:ln w="0" cap="flat">
                    <a:noFill/>
                    <a:prstDash val="solid"/>
                    <a:miter lim="400000"/>
                  </a:ln>
                </a:rPr>
                <a:t>«Слабая» подсказка </a:t>
              </a:r>
              <a:br>
                <a:rPr lang="ru-RU" sz="1500" dirty="0">
                  <a:ln w="0" cap="flat">
                    <a:noFill/>
                    <a:prstDash val="solid"/>
                    <a:miter lim="400000"/>
                  </a:ln>
                </a:rPr>
              </a:br>
              <a:r>
                <a:rPr lang="ru-RU" sz="1500" dirty="0">
                  <a:ln w="0" cap="flat">
                    <a:noFill/>
                    <a:prstDash val="solid"/>
                    <a:miter lim="400000"/>
                  </a:ln>
                </a:rPr>
                <a:t>(не вмешиваемся, даем </a:t>
              </a:r>
              <a:br>
                <a:rPr lang="ru-RU" sz="1500" dirty="0">
                  <a:ln w="0" cap="flat">
                    <a:noFill/>
                    <a:prstDash val="solid"/>
                    <a:miter lim="400000"/>
                  </a:ln>
                </a:rPr>
              </a:br>
              <a:r>
                <a:rPr lang="ru-RU" sz="1500" dirty="0">
                  <a:ln w="0" cap="flat">
                    <a:noFill/>
                    <a:prstDash val="solid"/>
                    <a:miter lim="400000"/>
                  </a:ln>
                </a:rPr>
                <a:t>пробовать ещё раз)</a:t>
              </a:r>
            </a:p>
          </p:txBody>
        </p:sp>
        <p:pic>
          <p:nvPicPr>
            <p:cNvPr id="11" name="Group 69.2.png" descr="Group 69.2.png">
              <a:extLst>
                <a:ext uri="{FF2B5EF4-FFF2-40B4-BE49-F238E27FC236}">
                  <a16:creationId xmlns:a16="http://schemas.microsoft.com/office/drawing/2014/main" id="{31D553EC-8C64-B842-9047-E224D9873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87921" y="4165346"/>
              <a:ext cx="3333299" cy="9756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" name="После второй попытки…">
              <a:extLst>
                <a:ext uri="{FF2B5EF4-FFF2-40B4-BE49-F238E27FC236}">
                  <a16:creationId xmlns:a16="http://schemas.microsoft.com/office/drawing/2014/main" id="{7FD20384-47BB-8947-AB41-F2456ADE6E43}"/>
                </a:ext>
              </a:extLst>
            </p:cNvPr>
            <p:cNvSpPr txBox="1"/>
            <p:nvPr/>
          </p:nvSpPr>
          <p:spPr>
            <a:xfrm>
              <a:off x="17439181" y="6223000"/>
              <a:ext cx="4456992" cy="20946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399" tIns="25399" rIns="25399" bIns="25399">
              <a:spAutoFit/>
            </a:bodyPr>
            <a:lstStyle/>
            <a:p>
              <a:pPr>
                <a:lnSpc>
                  <a:spcPct val="110000"/>
                </a:lnSpc>
                <a:spcBef>
                  <a:spcPts val="800"/>
                </a:spcBef>
                <a:defRPr sz="2800">
                  <a:ln w="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201E1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1500" dirty="0">
                  <a:ln w="0" cap="flat">
                    <a:noFill/>
                    <a:prstDash val="solid"/>
                    <a:miter lim="400000"/>
                  </a:ln>
                </a:rPr>
                <a:t>После второй попытки</a:t>
              </a:r>
            </a:p>
            <a:p>
              <a:pPr>
                <a:lnSpc>
                  <a:spcPct val="110000"/>
                </a:lnSpc>
                <a:defRPr sz="2800" b="0">
                  <a:ln w="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201E1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1500" dirty="0">
                  <a:ln w="0" cap="flat">
                    <a:noFill/>
                    <a:prstDash val="solid"/>
                    <a:miter lim="400000"/>
                  </a:ln>
                </a:rPr>
                <a:t>«Сильная» подсказка </a:t>
              </a:r>
            </a:p>
            <a:p>
              <a:pPr>
                <a:lnSpc>
                  <a:spcPct val="110000"/>
                </a:lnSpc>
                <a:defRPr sz="2800" b="0">
                  <a:ln w="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201E1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1500" dirty="0">
                  <a:ln w="0" cap="flat">
                    <a:noFill/>
                    <a:prstDash val="solid"/>
                    <a:miter lim="400000"/>
                  </a:ln>
                </a:rPr>
                <a:t>(отмечаем верное, даем </a:t>
              </a:r>
              <a:br>
                <a:rPr lang="ru-RU" sz="1500" dirty="0">
                  <a:ln w="0" cap="flat">
                    <a:noFill/>
                    <a:prstDash val="solid"/>
                    <a:miter lim="400000"/>
                  </a:ln>
                </a:rPr>
              </a:br>
              <a:r>
                <a:rPr lang="ru-RU" sz="1500" dirty="0">
                  <a:ln w="0" cap="flat">
                    <a:noFill/>
                    <a:prstDash val="solid"/>
                    <a:miter lim="400000"/>
                  </a:ln>
                </a:rPr>
                <a:t>пробовать ещё раз) </a:t>
              </a:r>
            </a:p>
          </p:txBody>
        </p:sp>
        <p:sp>
          <p:nvSpPr>
            <p:cNvPr id="13" name="После третьей попытки…">
              <a:extLst>
                <a:ext uri="{FF2B5EF4-FFF2-40B4-BE49-F238E27FC236}">
                  <a16:creationId xmlns:a16="http://schemas.microsoft.com/office/drawing/2014/main" id="{A70EB657-6278-4D41-BEE7-66308150CA2D}"/>
                </a:ext>
              </a:extLst>
            </p:cNvPr>
            <p:cNvSpPr txBox="1"/>
            <p:nvPr/>
          </p:nvSpPr>
          <p:spPr>
            <a:xfrm>
              <a:off x="17439181" y="9470939"/>
              <a:ext cx="4900471" cy="20946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399" tIns="25399" rIns="25399" bIns="25399">
              <a:spAutoFit/>
            </a:bodyPr>
            <a:lstStyle/>
            <a:p>
              <a:pPr>
                <a:lnSpc>
                  <a:spcPct val="110000"/>
                </a:lnSpc>
                <a:spcBef>
                  <a:spcPts val="800"/>
                </a:spcBef>
                <a:defRPr sz="2800">
                  <a:ln w="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201E1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1500" dirty="0">
                  <a:ln w="0" cap="flat">
                    <a:noFill/>
                    <a:prstDash val="solid"/>
                    <a:miter lim="400000"/>
                  </a:ln>
                </a:rPr>
                <a:t>После третьей попытки</a:t>
              </a:r>
            </a:p>
            <a:p>
              <a:pPr>
                <a:lnSpc>
                  <a:spcPct val="110000"/>
                </a:lnSpc>
                <a:defRPr sz="2800" b="0">
                  <a:ln w="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201E1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1500" dirty="0">
                  <a:ln w="0" cap="flat">
                    <a:noFill/>
                    <a:prstDash val="solid"/>
                    <a:miter lim="400000"/>
                  </a:ln>
                </a:rPr>
                <a:t>Показываем ответ, фокусируем внимание </a:t>
              </a:r>
              <a:br>
                <a:rPr lang="ru-RU" sz="1500" dirty="0">
                  <a:ln w="0" cap="flat">
                    <a:noFill/>
                    <a:prstDash val="solid"/>
                    <a:miter lim="400000"/>
                  </a:ln>
                </a:rPr>
              </a:br>
              <a:r>
                <a:rPr lang="ru-RU" sz="1500" dirty="0">
                  <a:ln w="0" cap="flat">
                    <a:noFill/>
                    <a:prstDash val="solid"/>
                    <a:miter lim="400000"/>
                  </a:ln>
                </a:rPr>
                <a:t>на проблемных зонах</a:t>
              </a:r>
            </a:p>
          </p:txBody>
        </p:sp>
        <p:sp>
          <p:nvSpPr>
            <p:cNvPr id="15" name="Линия">
              <a:extLst>
                <a:ext uri="{FF2B5EF4-FFF2-40B4-BE49-F238E27FC236}">
                  <a16:creationId xmlns:a16="http://schemas.microsoft.com/office/drawing/2014/main" id="{D9DF901B-62CC-3544-A790-DCD87492AF85}"/>
                </a:ext>
              </a:extLst>
            </p:cNvPr>
            <p:cNvSpPr/>
            <p:nvPr/>
          </p:nvSpPr>
          <p:spPr>
            <a:xfrm>
              <a:off x="14856614" y="3439812"/>
              <a:ext cx="144792" cy="1"/>
            </a:xfrm>
            <a:prstGeom prst="line">
              <a:avLst/>
            </a:prstGeom>
            <a:ln w="12700">
              <a:solidFill>
                <a:srgbClr val="CBCED8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pic>
          <p:nvPicPr>
            <p:cNvPr id="16" name="Group 12.png" descr="Group 12.png">
              <a:extLst>
                <a:ext uri="{FF2B5EF4-FFF2-40B4-BE49-F238E27FC236}">
                  <a16:creationId xmlns:a16="http://schemas.microsoft.com/office/drawing/2014/main" id="{93E5B818-DA99-334A-9261-0768D1D7D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3140" y="1663624"/>
              <a:ext cx="6945289" cy="82644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" name="Group 11.png" descr="Group 11.png">
              <a:extLst>
                <a:ext uri="{FF2B5EF4-FFF2-40B4-BE49-F238E27FC236}">
                  <a16:creationId xmlns:a16="http://schemas.microsoft.com/office/drawing/2014/main" id="{3AAA1815-3BD2-1E40-8915-55DBDB16C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49694" y="3275767"/>
              <a:ext cx="6333066" cy="88489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8" name="Group 10.png" descr="Group 10.png">
              <a:extLst>
                <a:ext uri="{FF2B5EF4-FFF2-40B4-BE49-F238E27FC236}">
                  <a16:creationId xmlns:a16="http://schemas.microsoft.com/office/drawing/2014/main" id="{67EA120C-596F-3346-994B-FE10E2392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9694" y="6326459"/>
              <a:ext cx="6337301" cy="88548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9" name="Group 9.png" descr="Group 9.png">
              <a:extLst>
                <a:ext uri="{FF2B5EF4-FFF2-40B4-BE49-F238E27FC236}">
                  <a16:creationId xmlns:a16="http://schemas.microsoft.com/office/drawing/2014/main" id="{2453C9AE-83C8-1C4D-83E6-2568369CF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9694" y="9470940"/>
              <a:ext cx="6337301" cy="885487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0" name="Title 31">
            <a:extLst>
              <a:ext uri="{FF2B5EF4-FFF2-40B4-BE49-F238E27FC236}">
                <a16:creationId xmlns:a16="http://schemas.microsoft.com/office/drawing/2014/main" id="{F0833F09-2053-0E41-A7A7-4258D3D2CDB2}"/>
              </a:ext>
            </a:extLst>
          </p:cNvPr>
          <p:cNvSpPr txBox="1">
            <a:spLocks/>
          </p:cNvSpPr>
          <p:nvPr/>
        </p:nvSpPr>
        <p:spPr>
          <a:xfrm>
            <a:off x="2061987" y="4906765"/>
            <a:ext cx="3483328" cy="1505351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defTabSz="228589">
              <a:lnSpc>
                <a:spcPts val="4000"/>
              </a:lnSpc>
              <a:defRPr sz="68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ru-RU" sz="3400" dirty="0">
              <a:ln w="0" cap="flat">
                <a:noFill/>
                <a:prstDash val="solid"/>
                <a:miter lim="400000"/>
              </a:ln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Footer Placeholder 1">
            <a:extLst>
              <a:ext uri="{FF2B5EF4-FFF2-40B4-BE49-F238E27FC236}">
                <a16:creationId xmlns:a16="http://schemas.microsoft.com/office/drawing/2014/main" id="{9872AD3A-1EA6-E249-A1E6-21858CE77919}"/>
              </a:ext>
            </a:extLst>
          </p:cNvPr>
          <p:cNvSpPr txBox="1">
            <a:spLocks/>
          </p:cNvSpPr>
          <p:nvPr/>
        </p:nvSpPr>
        <p:spPr>
          <a:xfrm rot="16200000">
            <a:off x="10188931" y="4454700"/>
            <a:ext cx="3533572" cy="14489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dirty="0">
                <a:ln w="0" cap="flat">
                  <a:noFill/>
                  <a:prstDash val="solid"/>
                  <a:miter lim="400000"/>
                </a:ln>
              </a:rPr>
              <a:t>КАРТОЧКА КАК ТРЕНАЖЕР</a:t>
            </a:r>
            <a:endParaRPr lang="x-none" sz="750"/>
          </a:p>
        </p:txBody>
      </p:sp>
    </p:spTree>
    <p:extLst>
      <p:ext uri="{BB962C8B-B14F-4D97-AF65-F5344CB8AC3E}">
        <p14:creationId xmlns:p14="http://schemas.microsoft.com/office/powerpoint/2010/main" val="345939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Два режима работы для ученика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23783" y="1982190"/>
          <a:ext cx="11389190" cy="3912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4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3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6130"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205740" marR="205740" marT="68580" marB="6858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ysClr val="windowText" lastClr="000000"/>
                          </a:solidFill>
                        </a:rPr>
                        <a:t>Время</a:t>
                      </a:r>
                    </a:p>
                  </a:txBody>
                  <a:tcPr marL="205740" marR="205740" marT="68580" marB="6858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ysClr val="windowText" lastClr="000000"/>
                          </a:solidFill>
                        </a:rPr>
                        <a:t>Количество </a:t>
                      </a:r>
                      <a:br>
                        <a:rPr lang="ru-RU" sz="20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ru-RU" sz="2000" dirty="0">
                          <a:solidFill>
                            <a:sysClr val="windowText" lastClr="000000"/>
                          </a:solidFill>
                        </a:rPr>
                        <a:t>попыток</a:t>
                      </a:r>
                    </a:p>
                  </a:txBody>
                  <a:tcPr marL="205740" marR="205740" marT="68580" marB="6858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ysClr val="windowText" lastClr="000000"/>
                          </a:solidFill>
                        </a:rPr>
                        <a:t>Обратная связь </a:t>
                      </a:r>
                      <a:br>
                        <a:rPr lang="ru-RU" sz="20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ru-RU" sz="2000" dirty="0">
                          <a:solidFill>
                            <a:sysClr val="windowText" lastClr="000000"/>
                          </a:solidFill>
                        </a:rPr>
                        <a:t>от системы</a:t>
                      </a:r>
                    </a:p>
                  </a:txBody>
                  <a:tcPr marL="205740" marR="205740" marT="68580" marB="6858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142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ysClr val="windowText" lastClr="000000"/>
                          </a:solidFill>
                        </a:rPr>
                        <a:t>Обучающее занятие</a:t>
                      </a:r>
                    </a:p>
                  </a:txBody>
                  <a:tcPr marL="205740" marR="205740" marT="68580" marB="6858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ysClr val="windowText" lastClr="000000"/>
                          </a:solidFill>
                        </a:rPr>
                        <a:t>Без ограничения. С возможностью дедлайна</a:t>
                      </a:r>
                    </a:p>
                  </a:txBody>
                  <a:tcPr marL="205740" marR="205740" marT="68580" marB="6858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ysClr val="windowText" lastClr="000000"/>
                          </a:solidFill>
                        </a:rPr>
                        <a:t>Три попытки</a:t>
                      </a:r>
                    </a:p>
                  </a:txBody>
                  <a:tcPr marL="205740" marR="205740" marT="68580" marB="6858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ysClr val="windowText" lastClr="000000"/>
                          </a:solidFill>
                        </a:rPr>
                        <a:t>После каждой попытки</a:t>
                      </a:r>
                    </a:p>
                  </a:txBody>
                  <a:tcPr marL="205740" marR="205740" marT="68580" marB="6858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154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ysClr val="windowText" lastClr="000000"/>
                          </a:solidFill>
                        </a:rPr>
                        <a:t>Проверочная работа</a:t>
                      </a:r>
                    </a:p>
                  </a:txBody>
                  <a:tcPr marL="205740" marR="205740" marT="68580" marB="6858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aseline="0" dirty="0">
                          <a:solidFill>
                            <a:sysClr val="windowText" lastClr="000000"/>
                          </a:solidFill>
                        </a:rPr>
                        <a:t>Строго о</a:t>
                      </a:r>
                      <a:r>
                        <a:rPr lang="ru-RU" sz="2000" dirty="0">
                          <a:solidFill>
                            <a:sysClr val="windowText" lastClr="000000"/>
                          </a:solidFill>
                        </a:rPr>
                        <a:t>граничено таймером </a:t>
                      </a:r>
                      <a:br>
                        <a:rPr lang="ru-RU" sz="20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ru-RU" sz="2000" dirty="0">
                          <a:solidFill>
                            <a:sysClr val="windowText" lastClr="000000"/>
                          </a:solidFill>
                        </a:rPr>
                        <a:t>(от 5 до 60 мин.)</a:t>
                      </a:r>
                    </a:p>
                  </a:txBody>
                  <a:tcPr marL="205740" marR="205740" marT="68580" marB="6858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ysClr val="windowText" lastClr="000000"/>
                          </a:solidFill>
                        </a:rPr>
                        <a:t>Неограниченное количество, засчитывается последняя</a:t>
                      </a:r>
                    </a:p>
                  </a:txBody>
                  <a:tcPr marL="205740" marR="205740" marT="68580" marB="6858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</a:rPr>
                        <a:t>После завершения времени на выполнение</a:t>
                      </a:r>
                    </a:p>
                  </a:txBody>
                  <a:tcPr marL="205740" marR="205740" marT="68580" marB="6858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0CB3A61-0CF3-584C-9BEE-1EE09729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8942" y="6412309"/>
            <a:ext cx="214313" cy="365125"/>
          </a:xfrm>
        </p:spPr>
        <p:txBody>
          <a:bodyPr/>
          <a:lstStyle/>
          <a:p>
            <a:fld id="{922B6D4D-164A-9E43-B00A-6F12B8C4E2FE}" type="slidenum">
              <a:rPr lang="x-none" smtClean="0"/>
              <a:pPr/>
              <a:t>17</a:t>
            </a:fld>
            <a:endParaRPr lang="x-none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248F409D-F353-514A-B753-9A187A699717}"/>
              </a:ext>
            </a:extLst>
          </p:cNvPr>
          <p:cNvSpPr txBox="1">
            <a:spLocks/>
          </p:cNvSpPr>
          <p:nvPr/>
        </p:nvSpPr>
        <p:spPr>
          <a:xfrm rot="16200000">
            <a:off x="10188931" y="4454700"/>
            <a:ext cx="3533572" cy="14489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dirty="0">
                <a:ln w="0" cap="flat">
                  <a:noFill/>
                  <a:prstDash val="solid"/>
                  <a:miter lim="400000"/>
                </a:ln>
              </a:rPr>
              <a:t>КАРТОЧКА КАК ТРЕНАЖЕР</a:t>
            </a:r>
            <a:endParaRPr lang="x-none" sz="750"/>
          </a:p>
        </p:txBody>
      </p:sp>
    </p:spTree>
    <p:extLst>
      <p:ext uri="{BB962C8B-B14F-4D97-AF65-F5344CB8AC3E}">
        <p14:creationId xmlns:p14="http://schemas.microsoft.com/office/powerpoint/2010/main" val="324534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293A-291B-F745-9EF8-6E77683A15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Результаты решения</a:t>
            </a:r>
            <a:br>
              <a:rPr lang="ru-RU" dirty="0"/>
            </a:br>
            <a:r>
              <a:rPr lang="ru-RU" dirty="0"/>
              <a:t>в Яндекс.Учебнике</a:t>
            </a:r>
          </a:p>
        </p:txBody>
      </p:sp>
    </p:spTree>
    <p:extLst>
      <p:ext uri="{BB962C8B-B14F-4D97-AF65-F5344CB8AC3E}">
        <p14:creationId xmlns:p14="http://schemas.microsoft.com/office/powerpoint/2010/main" val="3224235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">
            <a:extLst>
              <a:ext uri="{FF2B5EF4-FFF2-40B4-BE49-F238E27FC236}">
                <a16:creationId xmlns:a16="http://schemas.microsoft.com/office/drawing/2014/main" id="{115DAA80-955D-2E47-B66B-D75F7A88BBC2}"/>
              </a:ext>
            </a:extLst>
          </p:cNvPr>
          <p:cNvSpPr/>
          <p:nvPr/>
        </p:nvSpPr>
        <p:spPr>
          <a:xfrm>
            <a:off x="4175928" y="1619415"/>
            <a:ext cx="7397519" cy="4008037"/>
          </a:xfrm>
          <a:prstGeom prst="roundRect">
            <a:avLst>
              <a:gd name="adj" fmla="val 1439"/>
            </a:avLst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508000" dist="16744" dir="5400000" rotWithShape="0">
              <a:srgbClr val="000000">
                <a:alpha val="10281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84D27-019C-AE4E-B83D-26F6DF79A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2" t="4045" r="5571" b="11359"/>
          <a:stretch/>
        </p:blipFill>
        <p:spPr>
          <a:xfrm>
            <a:off x="4611180" y="1694549"/>
            <a:ext cx="6859418" cy="35399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FA52971-2060-1A49-A44E-23D94E7B4F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Результаты решения в личном кабинете учителя</a:t>
            </a:r>
            <a:endParaRPr lang="x-none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7A4A12C-9946-2347-9504-0754D58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19</a:t>
            </a:fld>
            <a:endParaRPr lang="x-none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D068190E-F836-2C43-9132-D16CC9209E74}"/>
              </a:ext>
            </a:extLst>
          </p:cNvPr>
          <p:cNvSpPr txBox="1">
            <a:spLocks/>
          </p:cNvSpPr>
          <p:nvPr/>
        </p:nvSpPr>
        <p:spPr>
          <a:xfrm>
            <a:off x="476658" y="1613925"/>
            <a:ext cx="3422784" cy="4688716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28589">
              <a:lnSpc>
                <a:spcPts val="3000"/>
              </a:lnSpc>
              <a:buNone/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>
                <a:ln w="0" cap="flat">
                  <a:noFill/>
                  <a:prstDash val="solid"/>
                  <a:miter lim="400000"/>
                </a:ln>
              </a:rPr>
              <a:t>Статистика по классу позволяет отследить </a:t>
            </a:r>
            <a:br>
              <a:rPr lang="ru-RU" sz="2000" dirty="0">
                <a:ln w="0" cap="flat">
                  <a:noFill/>
                  <a:prstDash val="solid"/>
                  <a:miter lim="400000"/>
                </a:ln>
              </a:rPr>
            </a:br>
            <a:r>
              <a:rPr lang="ru-RU" sz="2000" dirty="0">
                <a:ln w="0" cap="flat">
                  <a:noFill/>
                  <a:prstDash val="solid"/>
                  <a:miter lim="400000"/>
                </a:ln>
              </a:rPr>
              <a:t>общие тенденции </a:t>
            </a:r>
            <a:br>
              <a:rPr lang="ru-RU" sz="2000" dirty="0">
                <a:ln w="0" cap="flat">
                  <a:noFill/>
                  <a:prstDash val="solid"/>
                  <a:miter lim="400000"/>
                </a:ln>
              </a:rPr>
            </a:br>
            <a:r>
              <a:rPr lang="ru-RU" sz="2000" dirty="0">
                <a:ln w="0" cap="flat">
                  <a:noFill/>
                  <a:prstDash val="solid"/>
                  <a:miter lim="400000"/>
                </a:ln>
              </a:rPr>
              <a:t>по классу и адресно работать с проблемами </a:t>
            </a:r>
            <a:br>
              <a:rPr lang="ru-RU" sz="2000" dirty="0">
                <a:ln w="0" cap="flat">
                  <a:noFill/>
                  <a:prstDash val="solid"/>
                  <a:miter lim="400000"/>
                </a:ln>
              </a:rPr>
            </a:br>
            <a:r>
              <a:rPr lang="ru-RU" sz="2000" dirty="0">
                <a:ln w="0" cap="flat">
                  <a:noFill/>
                  <a:prstDash val="solid"/>
                  <a:miter lim="400000"/>
                </a:ln>
              </a:rPr>
              <a:t>в режиме онлайн</a:t>
            </a:r>
            <a:r>
              <a:rPr lang="en-US" sz="2000" dirty="0">
                <a:ln w="0" cap="flat">
                  <a:noFill/>
                  <a:prstDash val="solid"/>
                  <a:miter lim="400000"/>
                </a:ln>
              </a:rPr>
              <a:t>.</a:t>
            </a:r>
            <a:endParaRPr lang="ru-RU" sz="2000" dirty="0">
              <a:ln w="0" cap="flat">
                <a:noFill/>
                <a:prstDash val="solid"/>
                <a:miter lim="400000"/>
              </a:ln>
            </a:endParaRPr>
          </a:p>
          <a:p>
            <a:pPr defTabSz="228589">
              <a:lnSpc>
                <a:spcPts val="3000"/>
              </a:lnSpc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ln w="0" cap="flat">
                <a:noFill/>
                <a:prstDash val="solid"/>
                <a:miter lim="400000"/>
              </a:ln>
              <a:solidFill>
                <a:srgbClr val="201E1E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71457" indent="-371457">
              <a:lnSpc>
                <a:spcPct val="100000"/>
              </a:lnSpc>
              <a:buSzPct val="135000"/>
              <a:buFont typeface="+mj-lt"/>
              <a:buAutoNum type="arabicPeriod"/>
            </a:pPr>
            <a:r>
              <a:rPr lang="ru-RU" sz="1500" dirty="0">
                <a:latin typeface="Georgia" panose="02040502050405020303" pitchFamily="18" charset="0"/>
                <a:cs typeface="Arial" panose="020B0604020202020204" pitchFamily="34" charset="0"/>
              </a:rPr>
              <a:t>Трудности у ученика.</a:t>
            </a:r>
          </a:p>
          <a:p>
            <a:pPr marL="371457" indent="-371457">
              <a:lnSpc>
                <a:spcPct val="100000"/>
              </a:lnSpc>
              <a:buSzPct val="135000"/>
              <a:buFont typeface="+mj-lt"/>
              <a:buAutoNum type="arabicPeriod"/>
            </a:pPr>
            <a:r>
              <a:rPr lang="ru-RU" sz="1500" dirty="0">
                <a:latin typeface="Georgia" panose="02040502050405020303" pitchFamily="18" charset="0"/>
                <a:cs typeface="Arial" panose="020B0604020202020204" pitchFamily="34" charset="0"/>
              </a:rPr>
              <a:t>Трудности с карточкой.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0735C3E2-18AB-0045-B881-C77A418BD27B}"/>
              </a:ext>
            </a:extLst>
          </p:cNvPr>
          <p:cNvSpPr txBox="1">
            <a:spLocks/>
          </p:cNvSpPr>
          <p:nvPr/>
        </p:nvSpPr>
        <p:spPr>
          <a:xfrm rot="16200000">
            <a:off x="10188931" y="4454700"/>
            <a:ext cx="3533572" cy="14489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/>
              <a:t>РЕЗУЛЬТАТЫ РЕШЕНИЯ</a:t>
            </a:r>
            <a:r>
              <a:rPr lang="en-US" sz="750"/>
              <a:t> </a:t>
            </a:r>
            <a:r>
              <a:rPr lang="ru-RU" sz="750"/>
              <a:t>В ЯНДЕКС.УЧЕБНИКЕ</a:t>
            </a:r>
            <a:endParaRPr lang="x-none" sz="7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AB4712-6B3E-7D4E-8488-84DAF60CC88B}"/>
              </a:ext>
            </a:extLst>
          </p:cNvPr>
          <p:cNvGrpSpPr/>
          <p:nvPr/>
        </p:nvGrpSpPr>
        <p:grpSpPr>
          <a:xfrm>
            <a:off x="4251204" y="2750093"/>
            <a:ext cx="402613" cy="359977"/>
            <a:chOff x="8770553" y="4370634"/>
            <a:chExt cx="805225" cy="719953"/>
          </a:xfrm>
        </p:grpSpPr>
        <p:sp>
          <p:nvSpPr>
            <p:cNvPr id="19" name="Text Placeholder 4">
              <a:extLst>
                <a:ext uri="{FF2B5EF4-FFF2-40B4-BE49-F238E27FC236}">
                  <a16:creationId xmlns:a16="http://schemas.microsoft.com/office/drawing/2014/main" id="{60460B5E-3F5D-6C44-90CE-4E0C423DB0F4}"/>
                </a:ext>
              </a:extLst>
            </p:cNvPr>
            <p:cNvSpPr txBox="1">
              <a:spLocks/>
            </p:cNvSpPr>
            <p:nvPr/>
          </p:nvSpPr>
          <p:spPr>
            <a:xfrm>
              <a:off x="9076143" y="4402222"/>
              <a:ext cx="499635" cy="5419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1828709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>
                  <a:latin typeface="Georgia" panose="02040502050405020303" pitchFamily="18" charset="0"/>
                </a:rPr>
                <a:t>1</a:t>
              </a:r>
              <a:endParaRPr lang="ru-RU" sz="2000">
                <a:latin typeface="Georgia" panose="02040502050405020303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28B9744-ED07-8C49-A2EB-B1060C650D45}"/>
                </a:ext>
              </a:extLst>
            </p:cNvPr>
            <p:cNvSpPr/>
            <p:nvPr/>
          </p:nvSpPr>
          <p:spPr>
            <a:xfrm>
              <a:off x="8770553" y="4370634"/>
              <a:ext cx="719953" cy="7199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900"/>
            </a:p>
          </p:txBody>
        </p:sp>
        <p:sp>
          <p:nvSpPr>
            <p:cNvPr id="17" name="Text Placeholder 4">
              <a:extLst>
                <a:ext uri="{FF2B5EF4-FFF2-40B4-BE49-F238E27FC236}">
                  <a16:creationId xmlns:a16="http://schemas.microsoft.com/office/drawing/2014/main" id="{E5F30B00-6981-424F-8243-8EFFDAF1528F}"/>
                </a:ext>
              </a:extLst>
            </p:cNvPr>
            <p:cNvSpPr txBox="1">
              <a:spLocks/>
            </p:cNvSpPr>
            <p:nvPr/>
          </p:nvSpPr>
          <p:spPr>
            <a:xfrm>
              <a:off x="8884052" y="4391516"/>
              <a:ext cx="499635" cy="5419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1828709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2"/>
                  </a:solidFill>
                  <a:latin typeface="Georgia" panose="02040502050405020303" pitchFamily="18" charset="0"/>
                </a:rPr>
                <a:t>1</a:t>
              </a:r>
              <a:endParaRPr lang="ru-RU" sz="2000" dirty="0">
                <a:solidFill>
                  <a:schemeClr val="bg2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DD51CEB-B8A8-CC47-BEC7-197576123A4B}"/>
              </a:ext>
            </a:extLst>
          </p:cNvPr>
          <p:cNvGrpSpPr/>
          <p:nvPr/>
        </p:nvGrpSpPr>
        <p:grpSpPr>
          <a:xfrm>
            <a:off x="7420581" y="5191390"/>
            <a:ext cx="359977" cy="359977"/>
            <a:chOff x="8770330" y="5236300"/>
            <a:chExt cx="720000" cy="72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FF5D013-510B-2B46-A117-F04F987EAFD1}"/>
                </a:ext>
              </a:extLst>
            </p:cNvPr>
            <p:cNvSpPr/>
            <p:nvPr/>
          </p:nvSpPr>
          <p:spPr>
            <a:xfrm>
              <a:off x="8770330" y="5236300"/>
              <a:ext cx="720000" cy="72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900"/>
            </a:p>
          </p:txBody>
        </p:sp>
        <p:sp>
          <p:nvSpPr>
            <p:cNvPr id="18" name="Text Placeholder 4">
              <a:extLst>
                <a:ext uri="{FF2B5EF4-FFF2-40B4-BE49-F238E27FC236}">
                  <a16:creationId xmlns:a16="http://schemas.microsoft.com/office/drawing/2014/main" id="{D5183A62-EA3E-604D-9F9E-0B234D34C15C}"/>
                </a:ext>
              </a:extLst>
            </p:cNvPr>
            <p:cNvSpPr txBox="1">
              <a:spLocks/>
            </p:cNvSpPr>
            <p:nvPr/>
          </p:nvSpPr>
          <p:spPr>
            <a:xfrm>
              <a:off x="8893460" y="5245535"/>
              <a:ext cx="499667" cy="5419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1828709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2"/>
                  </a:solidFill>
                  <a:latin typeface="Georgia" panose="02040502050405020303" pitchFamily="18" charset="0"/>
                </a:rPr>
                <a:t>2</a:t>
              </a:r>
              <a:endParaRPr lang="ru-RU" sz="2000" dirty="0">
                <a:solidFill>
                  <a:schemeClr val="bg2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17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09CAF9-C95D-6045-B2D7-65F8733A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Давайте знакомиться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0F254D-A635-BC4A-9915-976A9FA6F3DF}"/>
              </a:ext>
            </a:extLst>
          </p:cNvPr>
          <p:cNvSpPr>
            <a:spLocks noGrp="1"/>
          </p:cNvSpPr>
          <p:nvPr>
            <p:ph type="body" sz="half" idx="3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ea typeface="YS Text Regular"/>
                <a:cs typeface="Arial" panose="020B0604020202020204" pitchFamily="34" charset="0"/>
                <a:sym typeface="YS Text Regular"/>
              </a:rPr>
              <a:t>Ольга Голикова</a:t>
            </a: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ea typeface="YS Text Regular"/>
                <a:cs typeface="Arial" panose="020B0604020202020204" pitchFamily="34" charset="0"/>
                <a:sym typeface="YS Text Regular"/>
              </a:rPr>
              <a:t>Методист по работе с учителями </a:t>
            </a:r>
            <a:r>
              <a:rPr lang="ru-RU" b="1" dirty="0" err="1">
                <a:latin typeface="Arial" panose="020B0604020202020204" pitchFamily="34" charset="0"/>
                <a:ea typeface="YS Text Regular"/>
                <a:cs typeface="Arial" panose="020B0604020202020204" pitchFamily="34" charset="0"/>
                <a:sym typeface="YS Text Regular"/>
              </a:rPr>
              <a:t>Яндекс.Учебника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Образование: высшее педагогическое, учитель иностранных языков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Педагогическая практика — более семи лет (обучение детей от семи лет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взрослых)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Работает в сфере онлайн-образования более трех лет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5D909B32-3666-B347-A498-4BECBF92BE0B}"/>
              </a:ext>
            </a:extLst>
          </p:cNvPr>
          <p:cNvSpPr txBox="1">
            <a:spLocks/>
          </p:cNvSpPr>
          <p:nvPr/>
        </p:nvSpPr>
        <p:spPr>
          <a:xfrm rot="16200000">
            <a:off x="10188931" y="4454700"/>
            <a:ext cx="3533572" cy="14489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dirty="0"/>
              <a:t>ЯНДЕКС.УЧЕБНИК</a:t>
            </a:r>
            <a:endParaRPr lang="x-none" sz="75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14F3D51-E438-F74B-920A-E4A5CD428E77}"/>
              </a:ext>
            </a:extLst>
          </p:cNvPr>
          <p:cNvSpPr txBox="1">
            <a:spLocks/>
          </p:cNvSpPr>
          <p:nvPr/>
        </p:nvSpPr>
        <p:spPr>
          <a:xfrm>
            <a:off x="11848568" y="6412116"/>
            <a:ext cx="214299" cy="365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x-none" sz="750"/>
              <a:pPr/>
              <a:t>2</a:t>
            </a:fld>
            <a:endParaRPr lang="x-none" sz="7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B85A8E-BC92-B64A-88FF-83DF7083E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8" r="17378"/>
          <a:stretch/>
        </p:blipFill>
        <p:spPr>
          <a:xfrm>
            <a:off x="8581402" y="1558805"/>
            <a:ext cx="2861428" cy="28710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8128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94"/>
          <p:cNvSpPr txBox="1">
            <a:spLocks noGrp="1"/>
          </p:cNvSpPr>
          <p:nvPr>
            <p:ph type="ctrTitle"/>
          </p:nvPr>
        </p:nvSpPr>
        <p:spPr>
          <a:xfrm>
            <a:off x="447094" y="388351"/>
            <a:ext cx="6363178" cy="23874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19" tIns="45697" rIns="91419" bIns="45697" rtlCol="0" anchor="t" anchorCtr="0">
            <a:noAutofit/>
          </a:bodyPr>
          <a:lstStyle/>
          <a:p>
            <a:r>
              <a:rPr lang="ru-RU" dirty="0"/>
              <a:t>Подготовка к ВПР </a:t>
            </a:r>
            <a:br>
              <a:rPr lang="en-US" dirty="0"/>
            </a:br>
            <a:r>
              <a:rPr lang="ru-RU" dirty="0"/>
              <a:t>с Яндекс.Учебником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00F36C-4F51-AC47-8CA4-A76A79736E0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30411" y="2635629"/>
            <a:ext cx="3260946" cy="3959037"/>
          </a:xfrm>
        </p:spPr>
        <p:txBody>
          <a:bodyPr/>
          <a:lstStyle/>
          <a:p>
            <a:r>
              <a:rPr lang="ru-RU" dirty="0"/>
              <a:t>Учитель может найти наборы карточек в разделе «Тематические подборки»</a:t>
            </a:r>
          </a:p>
        </p:txBody>
      </p:sp>
      <p:sp>
        <p:nvSpPr>
          <p:cNvPr id="159" name="Google Shape;159;p28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Подборки для подготовки к ВПР по русскому языку и математике для начальной и основной школы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E43E7-C287-4C4B-82E1-849932AB2032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470145" y="1145272"/>
            <a:ext cx="7352380" cy="481706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Подборки заданий на каждый тип заданий ВПР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Постепенное усложнение: максимально подводим к выполнению заданий из ВПР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Регулярное дополнение разделов для эффективной подготовки и проведения работы над ошибками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549E8A-4D2A-2445-A983-DBC8A6647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088" y="1546428"/>
            <a:ext cx="734696" cy="612247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A315F65-8F01-5E43-9834-E67B174C331C}"/>
              </a:ext>
            </a:extLst>
          </p:cNvPr>
          <p:cNvSpPr txBox="1">
            <a:spLocks/>
          </p:cNvSpPr>
          <p:nvPr/>
        </p:nvSpPr>
        <p:spPr>
          <a:xfrm>
            <a:off x="11712972" y="6412116"/>
            <a:ext cx="485491" cy="365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x-none" sz="750"/>
              <a:pPr/>
              <a:t>21</a:t>
            </a:fld>
            <a:endParaRPr lang="x-none" sz="75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7E9591A-E5F4-1D4E-8BC5-1AD60ED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8931" y="4454700"/>
            <a:ext cx="3533572" cy="144893"/>
          </a:xfrm>
        </p:spPr>
        <p:txBody>
          <a:bodyPr/>
          <a:lstStyle/>
          <a:p>
            <a:r>
              <a:rPr lang="ru-RU" dirty="0"/>
              <a:t>ПОДГОТОВКА К ВПР С ЯНДЕКС.УЧЕБНИКОМ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477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00F36C-4F51-AC47-8CA4-A76A79736E0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30411" y="2635629"/>
            <a:ext cx="3260946" cy="3959037"/>
          </a:xfrm>
        </p:spPr>
        <p:txBody>
          <a:bodyPr/>
          <a:lstStyle/>
          <a:p>
            <a:r>
              <a:rPr lang="ru-RU" dirty="0"/>
              <a:t>Учитель может найти готовые наборы карточек на витрине или в разделе «Тематические подборки»</a:t>
            </a:r>
          </a:p>
        </p:txBody>
      </p:sp>
      <p:sp>
        <p:nvSpPr>
          <p:cNvPr id="159" name="Google Shape;159;p28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ВПР по русскому языку для учеников 4-6 классов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E43E7-C287-4C4B-82E1-849932AB2032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470512" y="1366568"/>
            <a:ext cx="7352380" cy="481706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549E8A-4D2A-2445-A983-DBC8A6647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088" y="1546428"/>
            <a:ext cx="734696" cy="612247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A315F65-8F01-5E43-9834-E67B174C331C}"/>
              </a:ext>
            </a:extLst>
          </p:cNvPr>
          <p:cNvSpPr txBox="1">
            <a:spLocks/>
          </p:cNvSpPr>
          <p:nvPr/>
        </p:nvSpPr>
        <p:spPr>
          <a:xfrm>
            <a:off x="11712972" y="6412116"/>
            <a:ext cx="485491" cy="365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x-none" sz="750"/>
              <a:pPr/>
              <a:t>22</a:t>
            </a:fld>
            <a:endParaRPr lang="x-none" sz="75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7E9591A-E5F4-1D4E-8BC5-1AD60ED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8931" y="4454700"/>
            <a:ext cx="3533572" cy="144893"/>
          </a:xfrm>
        </p:spPr>
        <p:txBody>
          <a:bodyPr/>
          <a:lstStyle/>
          <a:p>
            <a:r>
              <a:rPr lang="ru-RU" dirty="0"/>
              <a:t>ПОДГОТОВКА К ВПР С ЯНДЕКС.УЧЕБНИКОМ</a:t>
            </a:r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4A348-ECA9-4C3F-8BB6-BD265CE4F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66568"/>
            <a:ext cx="5573415" cy="5350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FC398A-54AF-40AA-9CB7-ECBACD654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309"/>
            <a:ext cx="6587387" cy="3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42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ВПР: весёлая проверочная работа. По итогам 4 класса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28"/>
          </p:nvPr>
        </p:nvSpPr>
        <p:spPr>
          <a:xfrm>
            <a:off x="318538" y="1555532"/>
            <a:ext cx="6041622" cy="414756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«Настоящий художник» (по А.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Гиваргизову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текстом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Грамматические задания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9"/>
          </p:nvPr>
        </p:nvSpPr>
        <p:spPr>
          <a:xfrm>
            <a:off x="6273901" y="1555532"/>
            <a:ext cx="5918099" cy="414756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«Крути снежные вертя» (по В.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Голявкину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текстом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Грамматические задания</a:t>
            </a:r>
          </a:p>
          <a:p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74"/>
            <a:ext cx="6497662" cy="2816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639" y="3818124"/>
            <a:ext cx="5748980" cy="148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65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ВПР: весёлая проверочная работа. По итогам 5 класса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28"/>
          </p:nvPr>
        </p:nvSpPr>
        <p:spPr>
          <a:xfrm>
            <a:off x="337367" y="1355219"/>
            <a:ext cx="5599563" cy="414756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«Полное собрание сочинений по истории Древнего мира ученика 5 «А» класса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Плотвичкина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Ивана» (по А.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Айсувакову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текстом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Грамматические задания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9"/>
          </p:nvPr>
        </p:nvSpPr>
        <p:spPr>
          <a:xfrm>
            <a:off x="6255072" y="1355219"/>
            <a:ext cx="5432847" cy="414756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«Почти не опоздал» (по В.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Ледерман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текстом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Грамматические задания</a:t>
            </a:r>
          </a:p>
          <a:p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27" y="3993573"/>
            <a:ext cx="5668893" cy="2655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4716"/>
          <a:stretch/>
        </p:blipFill>
        <p:spPr>
          <a:xfrm>
            <a:off x="337367" y="3852716"/>
            <a:ext cx="4826000" cy="293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19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Дополнительные задания для подготовки к ВПР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11977291" y="6411913"/>
            <a:ext cx="214313" cy="365125"/>
          </a:xfrm>
          <a:prstGeom prst="rect">
            <a:avLst/>
          </a:prstGeom>
        </p:spPr>
        <p:txBody>
          <a:bodyPr/>
          <a:lstStyle/>
          <a:p>
            <a:fld id="{922B6D4D-164A-9E43-B00A-6F12B8C4E2FE}" type="slidenum">
              <a:rPr lang="x-none" smtClean="0"/>
              <a:pPr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3733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Задания для подготовки к ВПР в </a:t>
            </a:r>
            <a:r>
              <a:rPr lang="ru-RU" dirty="0" err="1"/>
              <a:t>Яндекс.Учебнике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DF093-495C-4628-9E7E-F07F0F489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31" y="1305875"/>
            <a:ext cx="8906906" cy="4618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C4C1BA-FC35-4189-9A68-609D8DAB1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72" y="5924502"/>
            <a:ext cx="8865056" cy="9334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20CF4F-5F75-4E4D-8F7B-958A7C37C797}"/>
              </a:ext>
            </a:extLst>
          </p:cNvPr>
          <p:cNvSpPr txBox="1"/>
          <p:nvPr/>
        </p:nvSpPr>
        <p:spPr>
          <a:xfrm>
            <a:off x="101600" y="1397675"/>
            <a:ext cx="27842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задания для отработки навыков, проверяемых на ВПР, вы можете найти в следующих разделах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Яндекс.Учебника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679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Соблюдение орфографических и пунктуационных норм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0"/>
          </p:nvPr>
        </p:nvSpPr>
        <p:spPr>
          <a:xfrm>
            <a:off x="0" y="1188020"/>
            <a:ext cx="6915380" cy="479722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Орфография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Синтаксис и Пунктуация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3480"/>
          <a:stretch/>
        </p:blipFill>
        <p:spPr>
          <a:xfrm>
            <a:off x="5831615" y="1396260"/>
            <a:ext cx="6360385" cy="4065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6887"/>
          <a:stretch/>
        </p:blipFill>
        <p:spPr>
          <a:xfrm>
            <a:off x="0" y="3706737"/>
            <a:ext cx="5777361" cy="260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61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9418"/>
            <a:ext cx="6349762" cy="4042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741" y="1871498"/>
            <a:ext cx="5898654" cy="404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52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1" y="1817445"/>
            <a:ext cx="7443826" cy="44913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5480"/>
          <a:stretch/>
        </p:blipFill>
        <p:spPr>
          <a:xfrm>
            <a:off x="6148197" y="3296753"/>
            <a:ext cx="6043803" cy="35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3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EFF4437-C38C-BE48-A0D1-C2025EC5611E}"/>
              </a:ext>
            </a:extLst>
          </p:cNvPr>
          <p:cNvGrpSpPr/>
          <p:nvPr/>
        </p:nvGrpSpPr>
        <p:grpSpPr>
          <a:xfrm>
            <a:off x="1875193" y="2343840"/>
            <a:ext cx="8844087" cy="2797710"/>
            <a:chOff x="3749040" y="4687537"/>
            <a:chExt cx="17689326" cy="559578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36910B4-CEF9-9E44-9786-20FA5DBDDE98}"/>
                </a:ext>
              </a:extLst>
            </p:cNvPr>
            <p:cNvGrpSpPr/>
            <p:nvPr/>
          </p:nvGrpSpPr>
          <p:grpSpPr>
            <a:xfrm>
              <a:off x="3749040" y="5943340"/>
              <a:ext cx="16916400" cy="4339979"/>
              <a:chOff x="3302000" y="6061206"/>
              <a:chExt cx="17780002" cy="4340262"/>
            </a:xfrm>
          </p:grpSpPr>
          <p:sp>
            <p:nvSpPr>
              <p:cNvPr id="11" name="Rounded Rectangle">
                <a:extLst>
                  <a:ext uri="{FF2B5EF4-FFF2-40B4-BE49-F238E27FC236}">
                    <a16:creationId xmlns:a16="http://schemas.microsoft.com/office/drawing/2014/main" id="{B9405A2A-D068-834D-9A85-6D666FD4A691}"/>
                  </a:ext>
                </a:extLst>
              </p:cNvPr>
              <p:cNvSpPr/>
              <p:nvPr/>
            </p:nvSpPr>
            <p:spPr>
              <a:xfrm>
                <a:off x="3302000" y="6061206"/>
                <a:ext cx="17780002" cy="25400"/>
              </a:xfrm>
              <a:prstGeom prst="roundRect">
                <a:avLst>
                  <a:gd name="adj" fmla="val 50000"/>
                </a:avLst>
              </a:prstGeom>
              <a:solidFill>
                <a:srgbClr val="004E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D8D25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2500"/>
              </a:p>
            </p:txBody>
          </p:sp>
          <p:sp>
            <p:nvSpPr>
              <p:cNvPr id="12" name="Rounded Rectangle">
                <a:extLst>
                  <a:ext uri="{FF2B5EF4-FFF2-40B4-BE49-F238E27FC236}">
                    <a16:creationId xmlns:a16="http://schemas.microsoft.com/office/drawing/2014/main" id="{8D1DDEFE-897B-374A-AA5B-FFAFB1E49D05}"/>
                  </a:ext>
                </a:extLst>
              </p:cNvPr>
              <p:cNvSpPr/>
              <p:nvPr/>
            </p:nvSpPr>
            <p:spPr>
              <a:xfrm>
                <a:off x="3302000" y="8235416"/>
                <a:ext cx="17780001" cy="25401"/>
              </a:xfrm>
              <a:prstGeom prst="roundRect">
                <a:avLst>
                  <a:gd name="adj" fmla="val 50000"/>
                </a:avLst>
              </a:prstGeom>
              <a:solidFill>
                <a:srgbClr val="004E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D8D25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2500"/>
              </a:p>
            </p:txBody>
          </p:sp>
          <p:sp>
            <p:nvSpPr>
              <p:cNvPr id="13" name="Rounded Rectangle">
                <a:extLst>
                  <a:ext uri="{FF2B5EF4-FFF2-40B4-BE49-F238E27FC236}">
                    <a16:creationId xmlns:a16="http://schemas.microsoft.com/office/drawing/2014/main" id="{06FD0CA3-F67B-734B-9F77-6D93F3131496}"/>
                  </a:ext>
                </a:extLst>
              </p:cNvPr>
              <p:cNvSpPr/>
              <p:nvPr/>
            </p:nvSpPr>
            <p:spPr>
              <a:xfrm>
                <a:off x="3302000" y="10376067"/>
                <a:ext cx="17780001" cy="25401"/>
              </a:xfrm>
              <a:prstGeom prst="roundRect">
                <a:avLst>
                  <a:gd name="adj" fmla="val 50000"/>
                </a:avLst>
              </a:prstGeom>
              <a:solidFill>
                <a:srgbClr val="004E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D8D25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2500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7587080" y="4687537"/>
              <a:ext cx="13851286" cy="76949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12689" hangingPunct="0"/>
              <a:r>
                <a:rPr lang="ru-RU" sz="2500" dirty="0"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длительность вебинара 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—</a:t>
              </a:r>
              <a:r>
                <a:rPr lang="ru-RU" sz="2500" dirty="0"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 45 минут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587080" y="6679124"/>
              <a:ext cx="13851286" cy="76949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12689" hangingPunct="0"/>
              <a:r>
                <a:rPr lang="ru-RU" sz="2500" dirty="0"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общаемся в чате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587080" y="8430875"/>
              <a:ext cx="13851286" cy="153898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12689" hangingPunct="0"/>
              <a:r>
                <a:rPr lang="ru-RU" sz="2500" dirty="0"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видеозапись вебинара будет выслана всем участникам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15B37D8-7BE0-564F-9FAF-A5A153C21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32" y="4384531"/>
            <a:ext cx="650323" cy="464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1DF3C3-06A8-E344-A8AA-97C9D93E0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158" y="3236527"/>
            <a:ext cx="689268" cy="590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DCABA9-67E8-6A45-84F1-7D46FABC6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910" y="2237681"/>
            <a:ext cx="599764" cy="599764"/>
          </a:xfrm>
          <a:prstGeom prst="rect">
            <a:avLst/>
          </a:prstGeom>
        </p:spPr>
      </p:pic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9298B2D2-C4F6-894C-BF3B-7CCE93E532D4}"/>
              </a:ext>
            </a:extLst>
          </p:cNvPr>
          <p:cNvSpPr txBox="1">
            <a:spLocks/>
          </p:cNvSpPr>
          <p:nvPr/>
        </p:nvSpPr>
        <p:spPr>
          <a:xfrm>
            <a:off x="11848568" y="6412116"/>
            <a:ext cx="214299" cy="365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x-none" sz="750"/>
              <a:pPr/>
              <a:t>3</a:t>
            </a:fld>
            <a:endParaRPr lang="x-none" sz="75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56EF4A21-486A-764F-98AF-F588C8D7035B}"/>
              </a:ext>
            </a:extLst>
          </p:cNvPr>
          <p:cNvSpPr txBox="1">
            <a:spLocks/>
          </p:cNvSpPr>
          <p:nvPr/>
        </p:nvSpPr>
        <p:spPr>
          <a:xfrm rot="16200000">
            <a:off x="10188931" y="4454700"/>
            <a:ext cx="3533572" cy="14489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dirty="0"/>
              <a:t>ЯНДЕКС.УЧЕБНИК</a:t>
            </a:r>
            <a:endParaRPr lang="x-none" sz="750"/>
          </a:p>
        </p:txBody>
      </p:sp>
    </p:spTree>
    <p:extLst>
      <p:ext uri="{BB962C8B-B14F-4D97-AF65-F5344CB8AC3E}">
        <p14:creationId xmlns:p14="http://schemas.microsoft.com/office/powerpoint/2010/main" val="2953967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" y="1372167"/>
            <a:ext cx="5969576" cy="200752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Синтаксис и пунктуация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31" y="2304213"/>
            <a:ext cx="6117573" cy="34063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9" y="3463154"/>
            <a:ext cx="6123092" cy="339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66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Синтаксис и пунктуация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r="3439"/>
          <a:stretch/>
        </p:blipFill>
        <p:spPr>
          <a:xfrm>
            <a:off x="39682" y="1309133"/>
            <a:ext cx="6751775" cy="38007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b="77818"/>
          <a:stretch/>
        </p:blipFill>
        <p:spPr>
          <a:xfrm>
            <a:off x="6467906" y="2391578"/>
            <a:ext cx="5490414" cy="10107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9888" t="40996" r="6509" b="34118"/>
          <a:stretch/>
        </p:blipFill>
        <p:spPr>
          <a:xfrm>
            <a:off x="7540248" y="3402368"/>
            <a:ext cx="3612243" cy="13918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t="65630" r="22213" b="1"/>
          <a:stretch/>
        </p:blipFill>
        <p:spPr>
          <a:xfrm>
            <a:off x="6983915" y="5104415"/>
            <a:ext cx="4781947" cy="17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9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Работа с текстом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11720910" y="6331744"/>
            <a:ext cx="470694" cy="526256"/>
          </a:xfrm>
          <a:prstGeom prst="rect">
            <a:avLst/>
          </a:prstGeom>
        </p:spPr>
        <p:txBody>
          <a:bodyPr/>
          <a:lstStyle/>
          <a:p>
            <a:fld id="{922B6D4D-164A-9E43-B00A-6F12B8C4E2FE}" type="slidenum">
              <a:rPr lang="x-none" smtClean="0"/>
              <a:pPr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6995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Работа со смыслом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4042"/>
          <a:stretch/>
        </p:blipFill>
        <p:spPr>
          <a:xfrm>
            <a:off x="181383" y="1252555"/>
            <a:ext cx="6585177" cy="56054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12" y="1723203"/>
            <a:ext cx="4369025" cy="43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17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Работа со смыслом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51" y="1191554"/>
            <a:ext cx="5688639" cy="5666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911" y="2276615"/>
            <a:ext cx="5933693" cy="29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91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Раскрытие потенциала онлайн-заданий по русскому языку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65" y="1814158"/>
            <a:ext cx="8812866" cy="46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4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Подготовка к ВПР по математике с </a:t>
            </a:r>
            <a:r>
              <a:rPr lang="ru-RU" dirty="0" err="1"/>
              <a:t>Яндекс.Учебником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513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00F36C-4F51-AC47-8CA4-A76A79736E0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30411" y="2635629"/>
            <a:ext cx="3260946" cy="3959037"/>
          </a:xfrm>
        </p:spPr>
        <p:txBody>
          <a:bodyPr/>
          <a:lstStyle/>
          <a:p>
            <a:r>
              <a:rPr lang="ru-RU" dirty="0"/>
              <a:t>Учитель может найти наборы карточек в разделе «Тематические подборки»</a:t>
            </a:r>
          </a:p>
        </p:txBody>
      </p:sp>
      <p:sp>
        <p:nvSpPr>
          <p:cNvPr id="159" name="Google Shape;159;p28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ВПР по математике для учеников 4-6 классов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E43E7-C287-4C4B-82E1-849932AB2032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470512" y="1366568"/>
            <a:ext cx="7352380" cy="481706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549E8A-4D2A-2445-A983-DBC8A6647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088" y="1546428"/>
            <a:ext cx="734696" cy="612247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A315F65-8F01-5E43-9834-E67B174C331C}"/>
              </a:ext>
            </a:extLst>
          </p:cNvPr>
          <p:cNvSpPr txBox="1">
            <a:spLocks/>
          </p:cNvSpPr>
          <p:nvPr/>
        </p:nvSpPr>
        <p:spPr>
          <a:xfrm>
            <a:off x="11712972" y="6412116"/>
            <a:ext cx="485491" cy="365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x-none" sz="750"/>
              <a:pPr/>
              <a:t>37</a:t>
            </a:fld>
            <a:endParaRPr lang="x-none" sz="75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7E9591A-E5F4-1D4E-8BC5-1AD60ED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8931" y="4454700"/>
            <a:ext cx="3533572" cy="144893"/>
          </a:xfrm>
        </p:spPr>
        <p:txBody>
          <a:bodyPr/>
          <a:lstStyle/>
          <a:p>
            <a:r>
              <a:rPr lang="ru-RU" dirty="0"/>
              <a:t>ПОДГОТОВКА К ВПР С ЯНДЕКС.УЧЕБНИКОМ</a:t>
            </a:r>
            <a:endParaRPr lang="x-none"/>
          </a:p>
        </p:txBody>
      </p:sp>
      <p:pic>
        <p:nvPicPr>
          <p:cNvPr id="12" name="Рисунок 4">
            <a:extLst>
              <a:ext uri="{FF2B5EF4-FFF2-40B4-BE49-F238E27FC236}">
                <a16:creationId xmlns:a16="http://schemas.microsoft.com/office/drawing/2014/main" id="{68C3BBDF-97A6-45B0-9F9C-9218CB743F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97" b="52093"/>
          <a:stretch/>
        </p:blipFill>
        <p:spPr>
          <a:xfrm>
            <a:off x="62993" y="1366568"/>
            <a:ext cx="5027167" cy="47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11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00F36C-4F51-AC47-8CA4-A76A79736E0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30411" y="2635629"/>
            <a:ext cx="3260946" cy="3959037"/>
          </a:xfrm>
        </p:spPr>
        <p:txBody>
          <a:bodyPr/>
          <a:lstStyle/>
          <a:p>
            <a:r>
              <a:rPr lang="ru-RU" dirty="0"/>
              <a:t>Серия задач на формирование умения работать с таблицами</a:t>
            </a:r>
          </a:p>
          <a:p>
            <a:endParaRPr lang="ru-RU" dirty="0"/>
          </a:p>
          <a:p>
            <a:r>
              <a:rPr lang="ru-RU" dirty="0"/>
              <a:t>Задания подготовительного характера</a:t>
            </a:r>
          </a:p>
        </p:txBody>
      </p:sp>
      <p:sp>
        <p:nvSpPr>
          <p:cNvPr id="159" name="Google Shape;159;p28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ВПР по математике для учеников 4-6 классов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E43E7-C287-4C4B-82E1-849932AB2032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470512" y="1366568"/>
            <a:ext cx="7352380" cy="481706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549E8A-4D2A-2445-A983-DBC8A6647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088" y="1546428"/>
            <a:ext cx="734696" cy="612247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A315F65-8F01-5E43-9834-E67B174C331C}"/>
              </a:ext>
            </a:extLst>
          </p:cNvPr>
          <p:cNvSpPr txBox="1">
            <a:spLocks/>
          </p:cNvSpPr>
          <p:nvPr/>
        </p:nvSpPr>
        <p:spPr>
          <a:xfrm>
            <a:off x="11712972" y="6412116"/>
            <a:ext cx="485491" cy="365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x-none" sz="750"/>
              <a:pPr/>
              <a:t>38</a:t>
            </a:fld>
            <a:endParaRPr lang="x-none" sz="75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7E9591A-E5F4-1D4E-8BC5-1AD60ED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8931" y="4454700"/>
            <a:ext cx="3533572" cy="144893"/>
          </a:xfrm>
        </p:spPr>
        <p:txBody>
          <a:bodyPr/>
          <a:lstStyle/>
          <a:p>
            <a:r>
              <a:rPr lang="ru-RU" dirty="0"/>
              <a:t>ПОДГОТОВКА К ВПР С ЯНДЕКС.УЧЕБНИКОМ</a:t>
            </a:r>
            <a:endParaRPr lang="x-none"/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D13EBBCD-7326-4B86-AA50-7D4091579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45" y="1646877"/>
            <a:ext cx="6296415" cy="46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67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00F36C-4F51-AC47-8CA4-A76A79736E0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30411" y="2635629"/>
            <a:ext cx="3260946" cy="3959037"/>
          </a:xfrm>
        </p:spPr>
        <p:txBody>
          <a:bodyPr/>
          <a:lstStyle/>
          <a:p>
            <a:r>
              <a:rPr lang="ru-RU" dirty="0"/>
              <a:t>Серия задач на формирование умения работать с таблицами</a:t>
            </a:r>
          </a:p>
          <a:p>
            <a:endParaRPr lang="ru-RU" dirty="0"/>
          </a:p>
          <a:p>
            <a:r>
              <a:rPr lang="ru-RU" dirty="0"/>
              <a:t>Задание, аналогичное по уровню сложности заданию ВПР</a:t>
            </a:r>
          </a:p>
          <a:p>
            <a:endParaRPr lang="ru-RU" dirty="0"/>
          </a:p>
        </p:txBody>
      </p:sp>
      <p:sp>
        <p:nvSpPr>
          <p:cNvPr id="159" name="Google Shape;159;p28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ВПР по математике для учеников 4-6 классов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E43E7-C287-4C4B-82E1-849932AB2032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470512" y="1366568"/>
            <a:ext cx="7352380" cy="481706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549E8A-4D2A-2445-A983-DBC8A6647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088" y="1546428"/>
            <a:ext cx="734696" cy="612247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A315F65-8F01-5E43-9834-E67B174C331C}"/>
              </a:ext>
            </a:extLst>
          </p:cNvPr>
          <p:cNvSpPr txBox="1">
            <a:spLocks/>
          </p:cNvSpPr>
          <p:nvPr/>
        </p:nvSpPr>
        <p:spPr>
          <a:xfrm>
            <a:off x="11712972" y="6412116"/>
            <a:ext cx="485491" cy="365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x-none" sz="750"/>
              <a:pPr/>
              <a:t>39</a:t>
            </a:fld>
            <a:endParaRPr lang="x-none" sz="75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7E9591A-E5F4-1D4E-8BC5-1AD60ED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8931" y="4454700"/>
            <a:ext cx="3533572" cy="144893"/>
          </a:xfrm>
        </p:spPr>
        <p:txBody>
          <a:bodyPr/>
          <a:lstStyle/>
          <a:p>
            <a:r>
              <a:rPr lang="ru-RU" dirty="0"/>
              <a:t>ПОДГОТОВКА К ВПР С ЯНДЕКС.УЧЕБНИКОМ</a:t>
            </a:r>
            <a:endParaRPr lang="x-none"/>
          </a:p>
        </p:txBody>
      </p:sp>
      <p:pic>
        <p:nvPicPr>
          <p:cNvPr id="12" name="Рисунок 1">
            <a:extLst>
              <a:ext uri="{FF2B5EF4-FFF2-40B4-BE49-F238E27FC236}">
                <a16:creationId xmlns:a16="http://schemas.microsoft.com/office/drawing/2014/main" id="{EC8A31B9-024A-4B7A-9804-98F724AC6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24" t="-1940" r="-1165" b="29081"/>
          <a:stretch/>
        </p:blipFill>
        <p:spPr>
          <a:xfrm>
            <a:off x="390311" y="1297639"/>
            <a:ext cx="6899401" cy="516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1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7840-D0FD-49BF-B04B-DB34FBFA6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Содержание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7564D-0D9C-4600-8D22-C40BA6BB31A9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83795" y="1557602"/>
            <a:ext cx="6127468" cy="480589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проведения ВПР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ВПР с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Яндекс.Учебником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обзор возможностей ресурса</a:t>
            </a:r>
          </a:p>
          <a:p>
            <a:endParaRPr lang="ru-RU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8287C61-C2D8-2642-937C-B6D295FAF3D8}"/>
              </a:ext>
            </a:extLst>
          </p:cNvPr>
          <p:cNvSpPr txBox="1">
            <a:spLocks/>
          </p:cNvSpPr>
          <p:nvPr/>
        </p:nvSpPr>
        <p:spPr>
          <a:xfrm>
            <a:off x="11848568" y="6412116"/>
            <a:ext cx="214299" cy="365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x-none" sz="750"/>
              <a:pPr/>
              <a:t>4</a:t>
            </a:fld>
            <a:endParaRPr lang="x-none" sz="75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68E6CF0-6FED-5542-B50C-63AE01A6F91B}"/>
              </a:ext>
            </a:extLst>
          </p:cNvPr>
          <p:cNvSpPr txBox="1">
            <a:spLocks/>
          </p:cNvSpPr>
          <p:nvPr/>
        </p:nvSpPr>
        <p:spPr>
          <a:xfrm rot="16200000">
            <a:off x="10188931" y="4454700"/>
            <a:ext cx="3533572" cy="14489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dirty="0"/>
              <a:t>ЯНДЕКС.УЧЕБНИК</a:t>
            </a:r>
            <a:endParaRPr lang="x-none" sz="750"/>
          </a:p>
        </p:txBody>
      </p:sp>
    </p:spTree>
    <p:extLst>
      <p:ext uri="{BB962C8B-B14F-4D97-AF65-F5344CB8AC3E}">
        <p14:creationId xmlns:p14="http://schemas.microsoft.com/office/powerpoint/2010/main" val="1654738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00F36C-4F51-AC47-8CA4-A76A79736E0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30411" y="2635629"/>
            <a:ext cx="3260946" cy="3959037"/>
          </a:xfrm>
        </p:spPr>
        <p:txBody>
          <a:bodyPr/>
          <a:lstStyle/>
          <a:p>
            <a:r>
              <a:rPr lang="ru-RU" dirty="0"/>
              <a:t>Серия задач на формирование умения работать с таблицами</a:t>
            </a:r>
          </a:p>
          <a:p>
            <a:endParaRPr lang="ru-RU" dirty="0"/>
          </a:p>
          <a:p>
            <a:r>
              <a:rPr lang="ru-RU" dirty="0"/>
              <a:t>Более сложные задания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59" name="Google Shape;159;p28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ВПР по математике для учеников 4-6 классов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E43E7-C287-4C4B-82E1-849932AB2032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470512" y="1366568"/>
            <a:ext cx="7352380" cy="481706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549E8A-4D2A-2445-A983-DBC8A6647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088" y="1546428"/>
            <a:ext cx="734696" cy="612247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A315F65-8F01-5E43-9834-E67B174C331C}"/>
              </a:ext>
            </a:extLst>
          </p:cNvPr>
          <p:cNvSpPr txBox="1">
            <a:spLocks/>
          </p:cNvSpPr>
          <p:nvPr/>
        </p:nvSpPr>
        <p:spPr>
          <a:xfrm>
            <a:off x="11712972" y="6412116"/>
            <a:ext cx="485491" cy="365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x-none" sz="750"/>
              <a:pPr/>
              <a:t>40</a:t>
            </a:fld>
            <a:endParaRPr lang="x-none" sz="75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7E9591A-E5F4-1D4E-8BC5-1AD60ED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8931" y="4454700"/>
            <a:ext cx="3533572" cy="144893"/>
          </a:xfrm>
        </p:spPr>
        <p:txBody>
          <a:bodyPr/>
          <a:lstStyle/>
          <a:p>
            <a:r>
              <a:rPr lang="ru-RU" dirty="0"/>
              <a:t>ПОДГОТОВКА К ВПР С ЯНДЕКС.УЧЕБНИКОМ</a:t>
            </a:r>
            <a:endParaRPr lang="x-none"/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F43D1760-4AFC-4282-AE6F-0BFA2DD1D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43" y="1366568"/>
            <a:ext cx="6389091" cy="50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46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Дополнительные задания для подготовки к ВПР по математике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11720910" y="6331744"/>
            <a:ext cx="470694" cy="526256"/>
          </a:xfrm>
          <a:prstGeom prst="rect">
            <a:avLst/>
          </a:prstGeom>
        </p:spPr>
        <p:txBody>
          <a:bodyPr/>
          <a:lstStyle/>
          <a:p>
            <a:fld id="{922B6D4D-164A-9E43-B00A-6F12B8C4E2FE}" type="slidenum">
              <a:rPr lang="x-none" smtClean="0"/>
              <a:pPr/>
              <a:t>41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3451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Задания для подготовки к ВПР в </a:t>
            </a:r>
            <a:r>
              <a:rPr lang="ru-RU" dirty="0" err="1"/>
              <a:t>Яндекс.Учебнике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20CF4F-5F75-4E4D-8F7B-958A7C37C797}"/>
              </a:ext>
            </a:extLst>
          </p:cNvPr>
          <p:cNvSpPr txBox="1"/>
          <p:nvPr/>
        </p:nvSpPr>
        <p:spPr>
          <a:xfrm>
            <a:off x="101600" y="1397675"/>
            <a:ext cx="27842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задания для отработки навыков, проверяемых на ВПР, вы можете найти в следующих разделах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Яндекс.Учебника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30294-733B-4DE0-B637-87F52C57A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63" y="1516397"/>
            <a:ext cx="9376537" cy="528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Дополнительные задания для подготовки к ВПР по математике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2B205-73B3-4140-B887-39FF7498E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841367"/>
            <a:ext cx="5237819" cy="3946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1CEEC3-0A17-4470-A180-DE0CBEC40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9" y="1564640"/>
            <a:ext cx="5820297" cy="460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758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Дополнительные задания для подготовки к ВПР по математике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065183-9E96-4FBF-898B-8B00099F4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11" y="1291098"/>
            <a:ext cx="5625855" cy="5566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5886E4-F885-48B8-AEEF-7F81E89A1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6" y="1291098"/>
            <a:ext cx="5498801" cy="54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21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Дополнительные задания для подготовки к ВПР по математике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DCC84-A9DC-453D-8665-1A5539129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1472731"/>
            <a:ext cx="5608319" cy="544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E8499B-F00A-4FFC-9AFC-342BC2BEE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41" y="1293211"/>
            <a:ext cx="5968179" cy="58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35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00F36C-4F51-AC47-8CA4-A76A79736E0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30411" y="2635629"/>
            <a:ext cx="3260946" cy="3959037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59" name="Google Shape;159;p28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ВПР по математике для учеников 4-6 классов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E43E7-C287-4C4B-82E1-849932AB2032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470512" y="1366568"/>
            <a:ext cx="7352380" cy="481706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A315F65-8F01-5E43-9834-E67B174C331C}"/>
              </a:ext>
            </a:extLst>
          </p:cNvPr>
          <p:cNvSpPr txBox="1">
            <a:spLocks/>
          </p:cNvSpPr>
          <p:nvPr/>
        </p:nvSpPr>
        <p:spPr>
          <a:xfrm>
            <a:off x="11712972" y="6412116"/>
            <a:ext cx="485491" cy="365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x-none" sz="750"/>
              <a:pPr/>
              <a:t>46</a:t>
            </a:fld>
            <a:endParaRPr lang="x-none" sz="75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7E9591A-E5F4-1D4E-8BC5-1AD60ED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8931" y="4454700"/>
            <a:ext cx="3533572" cy="144893"/>
          </a:xfrm>
        </p:spPr>
        <p:txBody>
          <a:bodyPr/>
          <a:lstStyle/>
          <a:p>
            <a:r>
              <a:rPr lang="ru-RU" dirty="0"/>
              <a:t>ПОДГОТОВКА К ВПР С ЯНДЕКС.УЧЕБНИКОМ</a:t>
            </a:r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FD892-A6D0-4456-B86D-6ADB9CE42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93" y="1712120"/>
            <a:ext cx="8397688" cy="3779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986443-56B1-432E-B50C-A9DD55E5162C}"/>
              </a:ext>
            </a:extLst>
          </p:cNvPr>
          <p:cNvSpPr txBox="1"/>
          <p:nvPr/>
        </p:nvSpPr>
        <p:spPr>
          <a:xfrm>
            <a:off x="284480" y="1584960"/>
            <a:ext cx="355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постепенного пошагового формирования умения от простого к сложному, как подготовка к ВПР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дифференцированного формирования определенной группы умений, как подготовка к ВПР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052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Общие принципы использования </a:t>
            </a:r>
            <a:r>
              <a:rPr lang="ru-RU" dirty="0" err="1"/>
              <a:t>Яндекс.Учебника</a:t>
            </a:r>
            <a:r>
              <a:rPr lang="ru-RU" dirty="0"/>
              <a:t> для подготовки к ВПР</a:t>
            </a:r>
          </a:p>
        </p:txBody>
      </p:sp>
    </p:spTree>
    <p:extLst>
      <p:ext uri="{BB962C8B-B14F-4D97-AF65-F5344CB8AC3E}">
        <p14:creationId xmlns:p14="http://schemas.microsoft.com/office/powerpoint/2010/main" val="2977187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half" idx="21"/>
          </p:nvPr>
        </p:nvSpPr>
        <p:spPr>
          <a:xfrm>
            <a:off x="378134" y="1598394"/>
            <a:ext cx="8786186" cy="4389180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Сочетание работы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Яндекс.Учебнике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 работой в оффлайн формате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учебной цели и формирование подборок под нее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времени ученика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Создание разноуровневых подборок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Анализ статистики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Многофункциональность контента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Яндекс.Учебника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Общие принципы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ВПР по русскому языку 2020</a:t>
            </a:r>
            <a:endParaRPr lang="x-non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48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1776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half" idx="21"/>
          </p:nvPr>
        </p:nvSpPr>
        <p:spPr>
          <a:xfrm>
            <a:off x="296854" y="1649194"/>
            <a:ext cx="9466906" cy="4389180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Планомерно работать в течение всего обучения в начальной школе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Знать содержание ВПР и критерии оценивания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Ориентироваться на умения, а не на конкретные типы заданий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Комплексно прорабатывать предметные и метапредметные умения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разные инструменты работы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Учитывать индивидуальные особенности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Поддерживать психологический комфорт</a:t>
            </a:r>
          </a:p>
          <a:p>
            <a:endParaRPr lang="ru-RU" dirty="0"/>
          </a:p>
        </p:txBody>
      </p:sp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Как подготовить учеников к ВПР?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ВПР по русскому языку 2020</a:t>
            </a:r>
            <a:endParaRPr lang="x-non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49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794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7840-D0FD-49BF-B04B-DB34FBFA6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Какие цели проведения ВПР?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7564D-0D9C-4600-8D22-C40BA6BB31A9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83794" y="1557602"/>
            <a:ext cx="10702365" cy="480589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достижения предметных и метапредметных результатов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и оценка качества работы учителя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общеобразовательной организации и ее места в региональном рейтинге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результатов перехода на ФГОС НОО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освоения УУД для оценки возможности перевода учащихся на следующую ступень образования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общеобразовательного уровня учащихся в соответствии с ФГОС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Другое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8287C61-C2D8-2642-937C-B6D295FAF3D8}"/>
              </a:ext>
            </a:extLst>
          </p:cNvPr>
          <p:cNvSpPr txBox="1">
            <a:spLocks/>
          </p:cNvSpPr>
          <p:nvPr/>
        </p:nvSpPr>
        <p:spPr>
          <a:xfrm>
            <a:off x="11848568" y="6412116"/>
            <a:ext cx="214299" cy="365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x-none" sz="750"/>
              <a:pPr/>
              <a:t>5</a:t>
            </a:fld>
            <a:endParaRPr lang="x-none" sz="75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68E6CF0-6FED-5542-B50C-63AE01A6F91B}"/>
              </a:ext>
            </a:extLst>
          </p:cNvPr>
          <p:cNvSpPr txBox="1">
            <a:spLocks/>
          </p:cNvSpPr>
          <p:nvPr/>
        </p:nvSpPr>
        <p:spPr>
          <a:xfrm rot="16200000">
            <a:off x="10188931" y="4454700"/>
            <a:ext cx="3533572" cy="14489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dirty="0"/>
              <a:t>ЯНДЕКС.УЧЕБНИК</a:t>
            </a:r>
            <a:endParaRPr lang="x-none" sz="750"/>
          </a:p>
        </p:txBody>
      </p:sp>
    </p:spTree>
    <p:extLst>
      <p:ext uri="{BB962C8B-B14F-4D97-AF65-F5344CB8AC3E}">
        <p14:creationId xmlns:p14="http://schemas.microsoft.com/office/powerpoint/2010/main" val="3980103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half" idx="21"/>
          </p:nvPr>
        </p:nvSpPr>
        <p:spPr>
          <a:xfrm>
            <a:off x="378134" y="1473914"/>
            <a:ext cx="8786186" cy="4389180"/>
          </a:xfrm>
        </p:spPr>
        <p:txBody>
          <a:bodyPr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 из типовых карточек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 из вспомогательных карточек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 из типовых карточек, вызывающих трудности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 с более сложными карточками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Как можно организовать дифференцированную подготовку к ВПР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ВПР по русскому языку 2020</a:t>
            </a:r>
            <a:endParaRPr lang="x-non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50</a:t>
            </a:fld>
            <a:endParaRPr lang="x-none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2FC971A-3C8F-4593-A5B5-78A623964FDD}"/>
              </a:ext>
            </a:extLst>
          </p:cNvPr>
          <p:cNvSpPr/>
          <p:nvPr/>
        </p:nvSpPr>
        <p:spPr>
          <a:xfrm>
            <a:off x="2016760" y="1844546"/>
            <a:ext cx="2905760" cy="1680974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F70CE-D7D0-4A3D-8CE1-BD8CBDA8B92B}"/>
              </a:ext>
            </a:extLst>
          </p:cNvPr>
          <p:cNvSpPr txBox="1"/>
          <p:nvPr/>
        </p:nvSpPr>
        <p:spPr>
          <a:xfrm>
            <a:off x="2814320" y="1832085"/>
            <a:ext cx="165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Выявление места и причины затруднений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303AE12-F753-41D5-8A3D-55CC087958D5}"/>
              </a:ext>
            </a:extLst>
          </p:cNvPr>
          <p:cNvSpPr/>
          <p:nvPr/>
        </p:nvSpPr>
        <p:spPr>
          <a:xfrm>
            <a:off x="1960880" y="3930902"/>
            <a:ext cx="2905760" cy="183896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608E1-A4C2-478E-9FD2-CFD5C6267FB1}"/>
              </a:ext>
            </a:extLst>
          </p:cNvPr>
          <p:cNvSpPr txBox="1"/>
          <p:nvPr/>
        </p:nvSpPr>
        <p:spPr>
          <a:xfrm>
            <a:off x="2794000" y="4204051"/>
            <a:ext cx="135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Анализ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74604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Общие принципы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ВПР по русскому языку 2020</a:t>
            </a:r>
            <a:endParaRPr lang="x-non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51</a:t>
            </a:fld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FAB4F-D816-4628-9723-5BEB40574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30" y="1213478"/>
            <a:ext cx="12023625" cy="55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44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344805-45C3-E548-B971-18D6F3ABE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Регистрация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CD1C8-11E4-3C4E-9A53-EB20D6E7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52</a:t>
            </a:fld>
            <a:endParaRPr lang="x-non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A5A215-0200-8646-98DD-18D1E0D7DEFA}"/>
              </a:ext>
            </a:extLst>
          </p:cNvPr>
          <p:cNvSpPr>
            <a:spLocks noGrp="1"/>
          </p:cNvSpPr>
          <p:nvPr>
            <p:ph type="body" sz="half" idx="3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Аккаунт в Яндексе (обеспечение безопасности данных пользователя)</a:t>
            </a:r>
          </a:p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Автоматическое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паролей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учеников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Отдельный личный кабинет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родителя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7D86CCD-A349-614D-AC50-06A36E93C0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" b="1"/>
          <a:stretch/>
        </p:blipFill>
        <p:spPr>
          <a:xfrm>
            <a:off x="7584414" y="1692163"/>
            <a:ext cx="4024218" cy="48281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8215753-D4F2-7E47-95FA-C78F8B8A88DE}"/>
              </a:ext>
            </a:extLst>
          </p:cNvPr>
          <p:cNvSpPr/>
          <p:nvPr/>
        </p:nvSpPr>
        <p:spPr>
          <a:xfrm>
            <a:off x="7464789" y="4225086"/>
            <a:ext cx="4257855" cy="250984"/>
          </a:xfrm>
          <a:prstGeom prst="roundRect">
            <a:avLst>
              <a:gd name="adj" fmla="val 4550"/>
            </a:avLst>
          </a:prstGeom>
          <a:noFill/>
          <a:ln w="28575" cap="flat">
            <a:solidFill>
              <a:srgbClr val="DEDDD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endParaRPr lang="x-none" sz="16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28805F9F-5222-2243-924B-2211CA0B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9197" y="4454766"/>
            <a:ext cx="3533802" cy="144902"/>
          </a:xfrm>
        </p:spPr>
        <p:txBody>
          <a:bodyPr/>
          <a:lstStyle/>
          <a:p>
            <a:r>
              <a:rPr lang="ru-RU" dirty="0"/>
              <a:t>ИССЛЕДОВАНИЕ В ДВУХ РЕГИОНАХ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65352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лужба поддержки…">
            <a:extLst>
              <a:ext uri="{FF2B5EF4-FFF2-40B4-BE49-F238E27FC236}">
                <a16:creationId xmlns:a16="http://schemas.microsoft.com/office/drawing/2014/main" id="{4E0652FD-CD0D-1047-BBF7-387D1902EBC2}"/>
              </a:ext>
            </a:extLst>
          </p:cNvPr>
          <p:cNvSpPr txBox="1"/>
          <p:nvPr/>
        </p:nvSpPr>
        <p:spPr>
          <a:xfrm>
            <a:off x="1554790" y="1711820"/>
            <a:ext cx="2886979" cy="4667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9" tIns="25399" rIns="25399" bIns="25399">
            <a:spAutoFit/>
          </a:bodyPr>
          <a:lstStyle/>
          <a:p>
            <a:pPr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>
                <a:ln w="0" cap="flat">
                  <a:noFill/>
                  <a:prstDash val="solid"/>
                  <a:miter lim="400000"/>
                </a:ln>
              </a:rPr>
              <a:t>Служба поддержки</a:t>
            </a: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ln w="0" cap="flat">
                <a:noFill/>
                <a:prstDash val="solid"/>
                <a:miter lim="400000"/>
              </a:ln>
            </a:endParaRPr>
          </a:p>
          <a:p>
            <a:pPr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ln w="0" cap="flat">
                <a:noFill/>
                <a:prstDash val="solid"/>
                <a:miter lim="400000"/>
              </a:ln>
            </a:endParaRPr>
          </a:p>
          <a:p>
            <a:pPr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>
                <a:ln w="0" cap="flat">
                  <a:noFill/>
                  <a:prstDash val="solid"/>
                  <a:miter lim="400000"/>
                </a:ln>
              </a:rPr>
              <a:t>Раздел «Помощь»</a:t>
            </a: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ln w="0" cap="flat">
                <a:noFill/>
                <a:prstDash val="solid"/>
                <a:miter lim="400000"/>
              </a:ln>
            </a:endParaRP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>
                <a:ln w="0" cap="flat">
                  <a:noFill/>
                  <a:prstDash val="solid"/>
                  <a:miter lim="400000"/>
                </a:ln>
              </a:rPr>
              <a:t>Вконтакте</a:t>
            </a:r>
            <a:endParaRPr lang="en-US" sz="2000" dirty="0">
              <a:ln w="0" cap="flat">
                <a:noFill/>
                <a:prstDash val="solid"/>
                <a:miter lim="400000"/>
              </a:ln>
            </a:endParaRP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ln w="0" cap="flat">
                <a:noFill/>
                <a:prstDash val="solid"/>
                <a:miter lim="400000"/>
              </a:ln>
            </a:endParaRP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ln w="0" cap="flat">
                  <a:noFill/>
                  <a:prstDash val="solid"/>
                  <a:miter lim="400000"/>
                </a:ln>
              </a:rPr>
              <a:t>Facebook</a:t>
            </a: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ln w="0" cap="flat">
                <a:noFill/>
                <a:prstDash val="solid"/>
                <a:miter lim="400000"/>
              </a:ln>
            </a:endParaRP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>
                <a:ln w="0" cap="flat">
                  <a:noFill/>
                  <a:prstDash val="solid"/>
                  <a:miter lim="400000"/>
                </a:ln>
              </a:rPr>
              <a:t>Одноклассники</a:t>
            </a:r>
            <a:endParaRPr lang="en-US" sz="2000" dirty="0">
              <a:ln w="0" cap="flat">
                <a:noFill/>
                <a:prstDash val="solid"/>
                <a:miter lim="400000"/>
              </a:ln>
            </a:endParaRP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ln w="0" cap="flat">
                <a:noFill/>
                <a:prstDash val="solid"/>
                <a:miter lim="400000"/>
              </a:ln>
            </a:endParaRP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ln w="0" cap="flat">
                  <a:noFill/>
                  <a:prstDash val="solid"/>
                  <a:miter lim="400000"/>
                </a:ln>
              </a:rPr>
              <a:t>Instagram</a:t>
            </a:r>
            <a:endParaRPr sz="2000" dirty="0">
              <a:ln w="0" cap="flat">
                <a:noFill/>
                <a:prstDash val="solid"/>
                <a:miter lim="400000"/>
              </a:ln>
            </a:endParaRPr>
          </a:p>
          <a:p>
            <a:pPr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ln w="0" cap="flat">
                <a:noFill/>
                <a:prstDash val="solid"/>
                <a:miter lim="400000"/>
              </a:ln>
            </a:endParaRPr>
          </a:p>
          <a:p>
            <a:pPr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>
                <a:ln w="0" cap="flat">
                  <a:noFill/>
                  <a:prstDash val="solid"/>
                  <a:miter lim="400000"/>
                </a:ln>
              </a:rPr>
              <a:t>Канал на </a:t>
            </a:r>
            <a:r>
              <a:rPr lang="en-US" sz="2000" dirty="0">
                <a:ln w="0" cap="flat">
                  <a:noFill/>
                  <a:prstDash val="solid"/>
                  <a:miter lim="400000"/>
                </a:ln>
              </a:rPr>
              <a:t>YouTube</a:t>
            </a:r>
            <a:endParaRPr lang="ru-RU" sz="2000" dirty="0">
              <a:ln w="0" cap="flat">
                <a:noFill/>
                <a:prstDash val="solid"/>
                <a:miter lim="400000"/>
              </a:ln>
            </a:endParaRP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ln w="0" cap="flat">
                <a:noFill/>
                <a:prstDash val="solid"/>
                <a:miter lim="400000"/>
              </a:ln>
              <a:solidFill>
                <a:schemeClr val="tx2"/>
              </a:solidFill>
            </a:endParaRPr>
          </a:p>
        </p:txBody>
      </p:sp>
      <p:sp>
        <p:nvSpPr>
          <p:cNvPr id="6" name="8 (800) 234 79 67…">
            <a:extLst>
              <a:ext uri="{FF2B5EF4-FFF2-40B4-BE49-F238E27FC236}">
                <a16:creationId xmlns:a16="http://schemas.microsoft.com/office/drawing/2014/main" id="{9F6A70D5-3966-B148-88E9-054F6C49A395}"/>
              </a:ext>
            </a:extLst>
          </p:cNvPr>
          <p:cNvSpPr txBox="1"/>
          <p:nvPr/>
        </p:nvSpPr>
        <p:spPr>
          <a:xfrm>
            <a:off x="5256761" y="1711820"/>
            <a:ext cx="6158396" cy="4667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9" tIns="25399" rIns="25399" bIns="25399">
            <a:spAutoFit/>
          </a:bodyPr>
          <a:lstStyle/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ln w="0" cap="flat">
                  <a:noFill/>
                  <a:prstDash val="solid"/>
                  <a:miter lim="400000"/>
                </a:ln>
              </a:rPr>
              <a:t>8 (800) 234 79 67</a:t>
            </a:r>
            <a:endParaRPr lang="en-US" sz="2000" dirty="0">
              <a:ln w="0" cap="flat">
                <a:noFill/>
                <a:prstDash val="solid"/>
                <a:miter lim="400000"/>
              </a:ln>
            </a:endParaRP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ln w="0" cap="flat">
                  <a:noFill/>
                  <a:prstDash val="solid"/>
                  <a:miter lim="400000"/>
                </a:ln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info@education.yandex.ru</a:t>
            </a:r>
            <a:endParaRPr lang="en-US" sz="2000" dirty="0">
              <a:ln w="0" cap="flat">
                <a:noFill/>
                <a:prstDash val="solid"/>
                <a:miter lim="400000"/>
              </a:ln>
            </a:endParaRP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br>
              <a:rPr lang="en-US" sz="2000" dirty="0">
                <a:ln w="0" cap="flat">
                  <a:noFill/>
                  <a:prstDash val="solid"/>
                  <a:miter lim="400000"/>
                </a:ln>
              </a:rPr>
            </a:br>
            <a:r>
              <a:rPr lang="ru-RU" sz="2000" dirty="0">
                <a:ln w="0" cap="flat">
                  <a:noFill/>
                  <a:prstDash val="solid"/>
                  <a:miter lim="400000"/>
                </a:ln>
              </a:rPr>
              <a:t>на </a:t>
            </a:r>
            <a:r>
              <a:rPr lang="ru-RU" sz="2000" dirty="0">
                <a:ln w="0" cap="flat">
                  <a:noFill/>
                  <a:prstDash val="solid"/>
                  <a:miter lim="400000"/>
                </a:ln>
                <a:latin typeface="Arial"/>
                <a:cs typeface="Arial"/>
              </a:rPr>
              <a:t>сайте </a:t>
            </a:r>
            <a:r>
              <a:rPr sz="2000" dirty="0">
                <a:ln w="0" cap="flat">
                  <a:noFill/>
                  <a:prstDash val="solid"/>
                  <a:miter lim="400000"/>
                </a:ln>
                <a:latin typeface="Arial"/>
                <a:cs typeface="Arial"/>
              </a:rPr>
              <a:t>123.ya.ru</a:t>
            </a:r>
            <a:endParaRPr sz="2000" dirty="0">
              <a:ln w="0" cap="flat">
                <a:noFill/>
                <a:prstDash val="solid"/>
                <a:miter lim="400000"/>
              </a:ln>
              <a:latin typeface="Arial"/>
              <a:cs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ln w="0" cap="flat">
                <a:noFill/>
                <a:prstDash val="solid"/>
                <a:miter lim="400000"/>
              </a:ln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err="1">
                <a:ln w="0" cap="flat">
                  <a:noFill/>
                  <a:prstDash val="solid"/>
                  <a:miter lim="400000"/>
                </a:ln>
              </a:rPr>
              <a:t>vk.com</a:t>
            </a:r>
            <a:r>
              <a:rPr lang="en-US" sz="2000" dirty="0">
                <a:ln w="0" cap="flat">
                  <a:noFill/>
                  <a:prstDash val="solid"/>
                  <a:miter lim="400000"/>
                </a:ln>
              </a:rPr>
              <a:t>/yandexeducation </a:t>
            </a:r>
          </a:p>
          <a:p>
            <a:pPr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ln w="0" cap="flat">
                <a:noFill/>
                <a:prstDash val="solid"/>
                <a:miter lim="400000"/>
              </a:ln>
            </a:endParaRPr>
          </a:p>
          <a:p>
            <a:pPr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ln w="0" cap="flat">
                  <a:noFill/>
                  <a:prstDash val="solid"/>
                  <a:miter lim="400000"/>
                </a:ln>
              </a:rPr>
              <a:t>facebook.com/education.yandex.ru</a:t>
            </a: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ln w="0" cap="flat">
                <a:noFill/>
                <a:prstDash val="solid"/>
                <a:miter lim="400000"/>
              </a:ln>
            </a:endParaRP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err="1">
                <a:ln w="0" cap="flat">
                  <a:noFill/>
                  <a:prstDash val="solid"/>
                  <a:miter lim="400000"/>
                </a:ln>
              </a:rPr>
              <a:t>ok.ru</a:t>
            </a:r>
            <a:r>
              <a:rPr lang="en-US" sz="2000" dirty="0">
                <a:ln w="0" cap="flat">
                  <a:noFill/>
                  <a:prstDash val="solid"/>
                  <a:miter lim="400000"/>
                </a:ln>
              </a:rPr>
              <a:t>/</a:t>
            </a:r>
            <a:r>
              <a:rPr lang="en-US" sz="2000" dirty="0" err="1">
                <a:ln w="0" cap="flat">
                  <a:noFill/>
                  <a:prstDash val="solid"/>
                  <a:miter lim="400000"/>
                </a:ln>
              </a:rPr>
              <a:t>education.yandex</a:t>
            </a:r>
            <a:endParaRPr sz="2000" dirty="0">
              <a:ln w="0" cap="flat">
                <a:noFill/>
                <a:prstDash val="solid"/>
                <a:miter lim="400000"/>
              </a:ln>
            </a:endParaRPr>
          </a:p>
          <a:p>
            <a:pPr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ln w="0" cap="flat">
                <a:noFill/>
                <a:prstDash val="solid"/>
                <a:miter lim="400000"/>
              </a:ln>
            </a:endParaRP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err="1">
                <a:ln w="0" cap="flat">
                  <a:noFill/>
                  <a:prstDash val="solid"/>
                  <a:miter lim="400000"/>
                </a:ln>
              </a:rPr>
              <a:t>instagram.com</a:t>
            </a:r>
            <a:r>
              <a:rPr lang="en-US" sz="2000" dirty="0">
                <a:ln w="0" cap="flat">
                  <a:noFill/>
                  <a:prstDash val="solid"/>
                  <a:miter lim="400000"/>
                </a:ln>
              </a:rPr>
              <a:t>/education.Yandex</a:t>
            </a: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ln w="0" cap="flat">
                <a:noFill/>
                <a:prstDash val="solid"/>
                <a:miter lim="400000"/>
              </a:ln>
            </a:endParaRP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ln w="0" cap="flat">
                  <a:noFill/>
                  <a:prstDash val="solid"/>
                  <a:miter lim="400000"/>
                </a:ln>
              </a:rPr>
              <a:t>youtube.com/c/</a:t>
            </a:r>
            <a:r>
              <a:rPr lang="ru-RU" sz="2000" dirty="0">
                <a:ln w="0" cap="flat">
                  <a:noFill/>
                  <a:prstDash val="solid"/>
                  <a:miter lim="400000"/>
                </a:ln>
              </a:rPr>
              <a:t>ЯндексУчебникУчителям</a:t>
            </a:r>
            <a:endParaRPr lang="en-US" sz="2000" dirty="0">
              <a:ln w="0" cap="flat">
                <a:noFill/>
                <a:prstDash val="solid"/>
                <a:miter lim="400000"/>
              </a:ln>
            </a:endParaRPr>
          </a:p>
          <a:p>
            <a:pPr defTabSz="228589"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ln w="0" cap="flat">
                <a:noFill/>
                <a:prstDash val="solid"/>
                <a:miter lim="400000"/>
              </a:ln>
              <a:solidFill>
                <a:schemeClr val="tx2"/>
              </a:solidFill>
            </a:endParaRPr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408FA328-3330-5F49-B914-6B15602B0A8A}"/>
              </a:ext>
            </a:extLst>
          </p:cNvPr>
          <p:cNvSpPr/>
          <p:nvPr/>
        </p:nvSpPr>
        <p:spPr>
          <a:xfrm>
            <a:off x="1370094" y="2542981"/>
            <a:ext cx="9451814" cy="12699"/>
          </a:xfrm>
          <a:prstGeom prst="roundRect">
            <a:avLst>
              <a:gd name="adj" fmla="val 50000"/>
            </a:avLst>
          </a:prstGeom>
          <a:solidFill>
            <a:srgbClr val="004EB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D8D2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500"/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41017C1F-879F-1A41-8CE3-AB30466E33B6}"/>
              </a:ext>
            </a:extLst>
          </p:cNvPr>
          <p:cNvSpPr/>
          <p:nvPr/>
        </p:nvSpPr>
        <p:spPr>
          <a:xfrm>
            <a:off x="1370094" y="3107503"/>
            <a:ext cx="9451813" cy="12700"/>
          </a:xfrm>
          <a:prstGeom prst="roundRect">
            <a:avLst>
              <a:gd name="adj" fmla="val 50000"/>
            </a:avLst>
          </a:prstGeom>
          <a:solidFill>
            <a:srgbClr val="004EB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D8D2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5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FFFA31-BAED-DE42-85FD-00AC9B328F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FED37032-A866-2749-879B-0F082B0CEC76}"/>
              </a:ext>
            </a:extLst>
          </p:cNvPr>
          <p:cNvSpPr txBox="1">
            <a:spLocks/>
          </p:cNvSpPr>
          <p:nvPr/>
        </p:nvSpPr>
        <p:spPr>
          <a:xfrm rot="16200000">
            <a:off x="10188931" y="4454700"/>
            <a:ext cx="3533572" cy="14489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dirty="0"/>
              <a:t>ЯНДЕКС.УЧЕБНИК</a:t>
            </a:r>
            <a:endParaRPr lang="x-none" sz="75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26FC99F6-60CB-FE4A-9601-E7B035E51D54}"/>
              </a:ext>
            </a:extLst>
          </p:cNvPr>
          <p:cNvSpPr txBox="1">
            <a:spLocks/>
          </p:cNvSpPr>
          <p:nvPr/>
        </p:nvSpPr>
        <p:spPr>
          <a:xfrm>
            <a:off x="11710617" y="6412116"/>
            <a:ext cx="490202" cy="365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x-none" sz="750"/>
              <a:pPr/>
              <a:t>53</a:t>
            </a:fld>
            <a:endParaRPr lang="x-none" sz="750"/>
          </a:p>
        </p:txBody>
      </p:sp>
      <p:sp>
        <p:nvSpPr>
          <p:cNvPr id="18" name="Rounded Rectangle">
            <a:extLst>
              <a:ext uri="{FF2B5EF4-FFF2-40B4-BE49-F238E27FC236}">
                <a16:creationId xmlns:a16="http://schemas.microsoft.com/office/drawing/2014/main" id="{C5DD6C9F-B6E4-F045-B8DB-268B6585EEB9}"/>
              </a:ext>
            </a:extLst>
          </p:cNvPr>
          <p:cNvSpPr/>
          <p:nvPr/>
        </p:nvSpPr>
        <p:spPr>
          <a:xfrm>
            <a:off x="1370094" y="3752484"/>
            <a:ext cx="9451813" cy="12700"/>
          </a:xfrm>
          <a:prstGeom prst="roundRect">
            <a:avLst>
              <a:gd name="adj" fmla="val 50000"/>
            </a:avLst>
          </a:prstGeom>
          <a:solidFill>
            <a:srgbClr val="004EB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D8D2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500"/>
          </a:p>
        </p:txBody>
      </p:sp>
      <p:sp>
        <p:nvSpPr>
          <p:cNvPr id="20" name="Rounded Rectangle">
            <a:extLst>
              <a:ext uri="{FF2B5EF4-FFF2-40B4-BE49-F238E27FC236}">
                <a16:creationId xmlns:a16="http://schemas.microsoft.com/office/drawing/2014/main" id="{617B08E3-0C63-B84B-B54A-1E555DD7C6FB}"/>
              </a:ext>
            </a:extLst>
          </p:cNvPr>
          <p:cNvSpPr/>
          <p:nvPr/>
        </p:nvSpPr>
        <p:spPr>
          <a:xfrm>
            <a:off x="1370094" y="4364804"/>
            <a:ext cx="9451813" cy="12700"/>
          </a:xfrm>
          <a:prstGeom prst="roundRect">
            <a:avLst>
              <a:gd name="adj" fmla="val 50000"/>
            </a:avLst>
          </a:prstGeom>
          <a:solidFill>
            <a:srgbClr val="004EB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D8D2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500"/>
          </a:p>
        </p:txBody>
      </p:sp>
      <p:sp>
        <p:nvSpPr>
          <p:cNvPr id="21" name="Rounded Rectangle">
            <a:extLst>
              <a:ext uri="{FF2B5EF4-FFF2-40B4-BE49-F238E27FC236}">
                <a16:creationId xmlns:a16="http://schemas.microsoft.com/office/drawing/2014/main" id="{8DDB2580-8DC0-694C-A5EC-82B19E40746A}"/>
              </a:ext>
            </a:extLst>
          </p:cNvPr>
          <p:cNvSpPr/>
          <p:nvPr/>
        </p:nvSpPr>
        <p:spPr>
          <a:xfrm>
            <a:off x="1370094" y="4960798"/>
            <a:ext cx="9451813" cy="12700"/>
          </a:xfrm>
          <a:prstGeom prst="roundRect">
            <a:avLst>
              <a:gd name="adj" fmla="val 50000"/>
            </a:avLst>
          </a:prstGeom>
          <a:solidFill>
            <a:srgbClr val="004EB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D8D2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500"/>
          </a:p>
        </p:txBody>
      </p:sp>
      <p:sp>
        <p:nvSpPr>
          <p:cNvPr id="22" name="Rounded Rectangle">
            <a:extLst>
              <a:ext uri="{FF2B5EF4-FFF2-40B4-BE49-F238E27FC236}">
                <a16:creationId xmlns:a16="http://schemas.microsoft.com/office/drawing/2014/main" id="{3B6B8A36-2C77-EE4A-A582-5A11B2690301}"/>
              </a:ext>
            </a:extLst>
          </p:cNvPr>
          <p:cNvSpPr/>
          <p:nvPr/>
        </p:nvSpPr>
        <p:spPr>
          <a:xfrm>
            <a:off x="1370094" y="5564955"/>
            <a:ext cx="9451813" cy="12700"/>
          </a:xfrm>
          <a:prstGeom prst="roundRect">
            <a:avLst>
              <a:gd name="adj" fmla="val 50000"/>
            </a:avLst>
          </a:prstGeom>
          <a:solidFill>
            <a:srgbClr val="004EB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D8D2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500"/>
          </a:p>
        </p:txBody>
      </p:sp>
    </p:spTree>
    <p:extLst>
      <p:ext uri="{BB962C8B-B14F-4D97-AF65-F5344CB8AC3E}">
        <p14:creationId xmlns:p14="http://schemas.microsoft.com/office/powerpoint/2010/main" val="22778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7840-D0FD-49BF-B04B-DB34FBFA6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Цели проведения ВПР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7564D-0D9C-4600-8D22-C40BA6BB31A9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83794" y="1557602"/>
            <a:ext cx="10702365" cy="480589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достижения предметных и метапредметных результатов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результатов перехода на ФГОС НОО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общеобразовательного уровня учащихся в соответствии с ФГОС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8287C61-C2D8-2642-937C-B6D295FAF3D8}"/>
              </a:ext>
            </a:extLst>
          </p:cNvPr>
          <p:cNvSpPr txBox="1">
            <a:spLocks/>
          </p:cNvSpPr>
          <p:nvPr/>
        </p:nvSpPr>
        <p:spPr>
          <a:xfrm>
            <a:off x="11848568" y="6412116"/>
            <a:ext cx="214299" cy="365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B6D4D-164A-9E43-B00A-6F12B8C4E2FE}" type="slidenum">
              <a:rPr lang="x-none" sz="750"/>
              <a:pPr/>
              <a:t>6</a:t>
            </a:fld>
            <a:endParaRPr lang="x-none" sz="75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68E6CF0-6FED-5542-B50C-63AE01A6F91B}"/>
              </a:ext>
            </a:extLst>
          </p:cNvPr>
          <p:cNvSpPr txBox="1">
            <a:spLocks/>
          </p:cNvSpPr>
          <p:nvPr/>
        </p:nvSpPr>
        <p:spPr>
          <a:xfrm rot="16200000">
            <a:off x="10188931" y="4454700"/>
            <a:ext cx="3533572" cy="14489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5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dirty="0"/>
              <a:t>ЯНДЕКС.УЧЕБНИК</a:t>
            </a:r>
            <a:endParaRPr lang="x-none" sz="7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3538F-0134-45BF-8E18-F2785159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41" y="3464560"/>
            <a:ext cx="7385430" cy="22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/>
          <p:cNvSpPr>
            <a:spLocks noGrp="1"/>
          </p:cNvSpPr>
          <p:nvPr>
            <p:ph type="body" sz="half" idx="20"/>
          </p:nvPr>
        </p:nvSpPr>
        <p:spPr>
          <a:xfrm>
            <a:off x="4106060" y="1554236"/>
            <a:ext cx="5428373" cy="242490"/>
          </a:xfrm>
        </p:spPr>
        <p:txBody>
          <a:bodyPr/>
          <a:lstStyle/>
          <a:p>
            <a:r>
              <a:rPr lang="ru-RU" dirty="0"/>
              <a:t>5 класс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half" idx="21"/>
          </p:nvPr>
        </p:nvSpPr>
        <p:spPr>
          <a:xfrm>
            <a:off x="3900096" y="2023128"/>
            <a:ext cx="5427579" cy="438918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60 минут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 заданий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Контрольное списывание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Грамматические задания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с текстом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half" idx="22"/>
          </p:nvPr>
        </p:nvSpPr>
        <p:spPr>
          <a:xfrm>
            <a:off x="8443177" y="1586399"/>
            <a:ext cx="5428373" cy="242490"/>
          </a:xfrm>
        </p:spPr>
        <p:txBody>
          <a:bodyPr/>
          <a:lstStyle/>
          <a:p>
            <a:r>
              <a:rPr lang="ru-RU" dirty="0"/>
              <a:t>6 класс </a:t>
            </a:r>
          </a:p>
        </p:txBody>
      </p:sp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Структура ВПР по русскому языку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ВПР по русскому языку 2020</a:t>
            </a:r>
            <a:endParaRPr lang="x-non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7</a:t>
            </a:fld>
            <a:endParaRPr lang="x-none"/>
          </a:p>
        </p:txBody>
      </p:sp>
      <p:sp>
        <p:nvSpPr>
          <p:cNvPr id="23" name="Текст 22"/>
          <p:cNvSpPr>
            <a:spLocks noGrp="1"/>
          </p:cNvSpPr>
          <p:nvPr>
            <p:ph type="body" sz="half" idx="24"/>
          </p:nvPr>
        </p:nvSpPr>
        <p:spPr>
          <a:xfrm>
            <a:off x="8230945" y="1964034"/>
            <a:ext cx="5427579" cy="438918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60 минут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 заданий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Контрольное списывание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Грамматические задания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с текстом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8657E-1814-4754-8644-E0B44108E0CC}"/>
              </a:ext>
            </a:extLst>
          </p:cNvPr>
          <p:cNvSpPr txBox="1"/>
          <p:nvPr/>
        </p:nvSpPr>
        <p:spPr>
          <a:xfrm>
            <a:off x="175853" y="2026456"/>
            <a:ext cx="358124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&gt;"/>
            </a:pPr>
            <a:r>
              <a:rPr lang="ru-RU" sz="2000" dirty="0"/>
              <a:t>2 части по 45 минут 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&gt;"/>
            </a:pPr>
            <a:r>
              <a:rPr lang="ru-RU" sz="2000" dirty="0"/>
              <a:t>15 заданий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&gt;"/>
            </a:pPr>
            <a:r>
              <a:rPr lang="ru-RU" sz="2000" dirty="0"/>
              <a:t>Диктант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&gt;"/>
            </a:pPr>
            <a:r>
              <a:rPr lang="ru-RU" sz="2000" dirty="0"/>
              <a:t>Грамматические задания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&gt;"/>
            </a:pPr>
            <a:r>
              <a:rPr lang="ru-RU" sz="2000" dirty="0"/>
              <a:t>Работа с текстом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CA2C4-A2CA-4D94-84B2-E58FF86E4144}"/>
              </a:ext>
            </a:extLst>
          </p:cNvPr>
          <p:cNvSpPr txBox="1"/>
          <p:nvPr/>
        </p:nvSpPr>
        <p:spPr>
          <a:xfrm>
            <a:off x="446520" y="1554236"/>
            <a:ext cx="270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 класс</a:t>
            </a:r>
          </a:p>
        </p:txBody>
      </p:sp>
    </p:spTree>
    <p:extLst>
      <p:ext uri="{BB962C8B-B14F-4D97-AF65-F5344CB8AC3E}">
        <p14:creationId xmlns:p14="http://schemas.microsoft.com/office/powerpoint/2010/main" val="128887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/>
          <p:cNvSpPr>
            <a:spLocks noGrp="1"/>
          </p:cNvSpPr>
          <p:nvPr>
            <p:ph type="body" sz="half" idx="20"/>
          </p:nvPr>
        </p:nvSpPr>
        <p:spPr>
          <a:xfrm>
            <a:off x="4106060" y="1554236"/>
            <a:ext cx="5428373" cy="242490"/>
          </a:xfrm>
        </p:spPr>
        <p:txBody>
          <a:bodyPr/>
          <a:lstStyle/>
          <a:p>
            <a:r>
              <a:rPr lang="ru-RU" dirty="0"/>
              <a:t>5 класс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half" idx="21"/>
          </p:nvPr>
        </p:nvSpPr>
        <p:spPr>
          <a:xfrm>
            <a:off x="4106060" y="2023129"/>
            <a:ext cx="3361818" cy="438918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60 минут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 заданий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 заданий – базовый уровень сложности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 задания – повышенный уровень сложности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half" idx="22"/>
          </p:nvPr>
        </p:nvSpPr>
        <p:spPr>
          <a:xfrm>
            <a:off x="8443177" y="1586399"/>
            <a:ext cx="5428373" cy="242490"/>
          </a:xfrm>
        </p:spPr>
        <p:txBody>
          <a:bodyPr/>
          <a:lstStyle/>
          <a:p>
            <a:r>
              <a:rPr lang="ru-RU" dirty="0"/>
              <a:t>6 класс </a:t>
            </a:r>
          </a:p>
        </p:txBody>
      </p:sp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Структура ВПР по математике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ВПР по русскому языку 2020</a:t>
            </a:r>
            <a:endParaRPr lang="x-non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8</a:t>
            </a:fld>
            <a:endParaRPr lang="x-none"/>
          </a:p>
        </p:txBody>
      </p:sp>
      <p:sp>
        <p:nvSpPr>
          <p:cNvPr id="23" name="Текст 22"/>
          <p:cNvSpPr>
            <a:spLocks noGrp="1"/>
          </p:cNvSpPr>
          <p:nvPr>
            <p:ph type="body" sz="half" idx="24"/>
          </p:nvPr>
        </p:nvSpPr>
        <p:spPr>
          <a:xfrm>
            <a:off x="8256625" y="2104090"/>
            <a:ext cx="3077135" cy="438918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60 минут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13 заданий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 заданий – базовый уровень сложности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 заданий – повышенный уровень сложности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задание – высокий уровень сложности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8657E-1814-4754-8644-E0B44108E0CC}"/>
              </a:ext>
            </a:extLst>
          </p:cNvPr>
          <p:cNvSpPr txBox="1"/>
          <p:nvPr/>
        </p:nvSpPr>
        <p:spPr>
          <a:xfrm>
            <a:off x="478662" y="2042160"/>
            <a:ext cx="336181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&gt;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45 минут 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&gt;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12 заданий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&gt;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10 заданий – базовый уровень сложности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&gt;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 задания – повышенный уровень сложности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&gt;"/>
            </a:pPr>
            <a:endParaRPr lang="ru-RU" dirty="0"/>
          </a:p>
          <a:p>
            <a:pPr>
              <a:buClr>
                <a:schemeClr val="accent4">
                  <a:lumMod val="75000"/>
                </a:schemeClr>
              </a:buClr>
            </a:pPr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CA2C4-A2CA-4D94-84B2-E58FF86E4144}"/>
              </a:ext>
            </a:extLst>
          </p:cNvPr>
          <p:cNvSpPr txBox="1"/>
          <p:nvPr/>
        </p:nvSpPr>
        <p:spPr>
          <a:xfrm>
            <a:off x="478663" y="1554236"/>
            <a:ext cx="270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 класс</a:t>
            </a:r>
          </a:p>
        </p:txBody>
      </p:sp>
    </p:spTree>
    <p:extLst>
      <p:ext uri="{BB962C8B-B14F-4D97-AF65-F5344CB8AC3E}">
        <p14:creationId xmlns:p14="http://schemas.microsoft.com/office/powerpoint/2010/main" val="270236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Какие способы подготовки</a:t>
            </a:r>
            <a:br>
              <a:rPr lang="ru-RU" dirty="0"/>
            </a:br>
            <a:r>
              <a:rPr lang="ru-RU" dirty="0"/>
              <a:t>к ВПР используете вы в работе? </a:t>
            </a:r>
            <a:br>
              <a:rPr lang="ru-RU" dirty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11977291" y="6411913"/>
            <a:ext cx="214313" cy="365125"/>
          </a:xfrm>
          <a:prstGeom prst="rect">
            <a:avLst/>
          </a:prstGeom>
        </p:spPr>
        <p:txBody>
          <a:bodyPr/>
          <a:lstStyle/>
          <a:p>
            <a:fld id="{922B6D4D-164A-9E43-B00A-6F12B8C4E2FE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3392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1631</Words>
  <Application>Microsoft Office PowerPoint</Application>
  <PresentationFormat>Widescreen</PresentationFormat>
  <Paragraphs>372</Paragraphs>
  <Slides>53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.PingFang SC Regular</vt:lpstr>
      <vt:lpstr>Arial</vt:lpstr>
      <vt:lpstr>Calibri</vt:lpstr>
      <vt:lpstr>Calibri Light</vt:lpstr>
      <vt:lpstr>Georgia</vt:lpstr>
      <vt:lpstr>Helvetica Neue Medium</vt:lpstr>
      <vt:lpstr>Wingdings</vt:lpstr>
      <vt:lpstr>YS Text Regular</vt:lpstr>
      <vt:lpstr>Office Theme</vt:lpstr>
      <vt:lpstr>Яндекс.Учебник</vt:lpstr>
      <vt:lpstr>Давайте знакомиться</vt:lpstr>
      <vt:lpstr>PowerPoint Presentation</vt:lpstr>
      <vt:lpstr>Содержание</vt:lpstr>
      <vt:lpstr>Какие цели проведения ВПР?</vt:lpstr>
      <vt:lpstr>Цели проведения ВПР</vt:lpstr>
      <vt:lpstr>Структура ВПР по русскому языку</vt:lpstr>
      <vt:lpstr>Структура ВПР по математике</vt:lpstr>
      <vt:lpstr>Какие способы подготовки к ВПР используете вы в работе?  </vt:lpstr>
      <vt:lpstr>Что такое Яндекс.Учебник</vt:lpstr>
      <vt:lpstr>Яндекс.Учебник — это бесплатная платформа для обучения основным школьным предметам</vt:lpstr>
      <vt:lpstr>О Яндекс.Учебнике</vt:lpstr>
      <vt:lpstr>Структура Яндекс.Учебника </vt:lpstr>
      <vt:lpstr>Карточка  как тренажер</vt:lpstr>
      <vt:lpstr>Дети учатся</vt:lpstr>
      <vt:lpstr>Попытки, подсказки</vt:lpstr>
      <vt:lpstr>Два режима работы для ученика</vt:lpstr>
      <vt:lpstr>Результаты решения в Яндекс.Учебнике</vt:lpstr>
      <vt:lpstr>Результаты решения в личном кабинете учителя</vt:lpstr>
      <vt:lpstr>Подготовка к ВПР  с Яндекс.Учебником</vt:lpstr>
      <vt:lpstr>Подборки для подготовки к ВПР по русскому языку и математике для начальной и основной школы</vt:lpstr>
      <vt:lpstr>ВПР по русскому языку для учеников 4-6 классов</vt:lpstr>
      <vt:lpstr>ВПР: весёлая проверочная работа. По итогам 4 класса</vt:lpstr>
      <vt:lpstr>ВПР: весёлая проверочная работа. По итогам 5 класса</vt:lpstr>
      <vt:lpstr>Дополнительные задания для подготовки к ВПР</vt:lpstr>
      <vt:lpstr>Задания для подготовки к ВПР в Яндекс.Учебнике</vt:lpstr>
      <vt:lpstr>Соблюдение орфографических и пунктуационных норм</vt:lpstr>
      <vt:lpstr>Орфография</vt:lpstr>
      <vt:lpstr>Орфография</vt:lpstr>
      <vt:lpstr>Синтаксис и пунктуация</vt:lpstr>
      <vt:lpstr>Синтаксис и пунктуация</vt:lpstr>
      <vt:lpstr>Работа с текстом</vt:lpstr>
      <vt:lpstr>Работа со смыслом текста</vt:lpstr>
      <vt:lpstr>Работа со смыслом текста</vt:lpstr>
      <vt:lpstr>Раскрытие потенциала онлайн-заданий по русскому языку</vt:lpstr>
      <vt:lpstr>Подготовка к ВПР по математике с Яндекс.Учебником</vt:lpstr>
      <vt:lpstr>ВПР по математике для учеников 4-6 классов</vt:lpstr>
      <vt:lpstr>ВПР по математике для учеников 4-6 классов</vt:lpstr>
      <vt:lpstr>ВПР по математике для учеников 4-6 классов</vt:lpstr>
      <vt:lpstr>ВПР по математике для учеников 4-6 классов</vt:lpstr>
      <vt:lpstr>Дополнительные задания для подготовки к ВПР по математике</vt:lpstr>
      <vt:lpstr>Задания для подготовки к ВПР в Яндекс.Учебнике</vt:lpstr>
      <vt:lpstr>Дополнительные задания для подготовки к ВПР по математике</vt:lpstr>
      <vt:lpstr>Дополнительные задания для подготовки к ВПР по математике</vt:lpstr>
      <vt:lpstr>Дополнительные задания для подготовки к ВПР по математике</vt:lpstr>
      <vt:lpstr>ВПР по математике для учеников 4-6 классов</vt:lpstr>
      <vt:lpstr>Общие принципы использования Яндекс.Учебника для подготовки к ВПР</vt:lpstr>
      <vt:lpstr>Общие принципы</vt:lpstr>
      <vt:lpstr>Как подготовить учеников к ВПР?</vt:lpstr>
      <vt:lpstr>Как можно организовать дифференцированную подготовку к ВПР</vt:lpstr>
      <vt:lpstr>Общие принципы</vt:lpstr>
      <vt:lpstr>Регистрация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Яндекс.Учебник</dc:title>
  <dc:creator>Olga Golikova</dc:creator>
  <cp:lastModifiedBy>Olga Golikova</cp:lastModifiedBy>
  <cp:revision>21</cp:revision>
  <dcterms:created xsi:type="dcterms:W3CDTF">2021-02-23T08:04:22Z</dcterms:created>
  <dcterms:modified xsi:type="dcterms:W3CDTF">2021-03-24T06:42:32Z</dcterms:modified>
</cp:coreProperties>
</file>